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4153" r:id="rId5"/>
    <p:sldId id="4159" r:id="rId6"/>
    <p:sldId id="4160" r:id="rId7"/>
    <p:sldId id="4155" r:id="rId8"/>
    <p:sldId id="4157" r:id="rId9"/>
    <p:sldId id="4164" r:id="rId10"/>
    <p:sldId id="4162" r:id="rId11"/>
    <p:sldId id="4163" r:id="rId12"/>
    <p:sldId id="4165" r:id="rId13"/>
    <p:sldId id="4166" r:id="rId14"/>
    <p:sldId id="4167" r:id="rId15"/>
    <p:sldId id="4168" r:id="rId16"/>
    <p:sldId id="4110" r:id="rId17"/>
    <p:sldId id="4125" r:id="rId18"/>
    <p:sldId id="4152" r:id="rId19"/>
    <p:sldId id="265" r:id="rId20"/>
    <p:sldId id="266" r:id="rId21"/>
    <p:sldId id="413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4AB995-195A-BE67-0967-F1A79ECD0303}" name="Tracy Clement" initials="TC" userId="S::TracyClement@bestpracticenet.co.uk::6c5971e1-ae14-4e1f-a5d0-82627fa94117" providerId="AD"/>
  <p188:author id="{A078D8B6-CA07-1CC5-3210-0A61DA984580}" name="Emma Reading" initials="ER" userId="S::EmmaReading@bestpracticenet.co.uk::11704ef7-3a86-4c88-8a40-c35bdfd22a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B71"/>
    <a:srgbClr val="002855"/>
    <a:srgbClr val="D973A9"/>
    <a:srgbClr val="9D0070"/>
    <a:srgbClr val="EBBBD2"/>
    <a:srgbClr val="A48E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0E0357-0E81-327E-C6C8-2752E961B49A}" v="840" dt="2024-12-14T16:20:07.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7FF137-4688-429D-BE07-D01F5A486D3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A76696F1-2E4E-43A8-8149-DC7527B4D961}">
      <dgm:prSet phldrT="[Text]"/>
      <dgm:spPr/>
      <dgm:t>
        <a:bodyPr/>
        <a:lstStyle/>
        <a:p>
          <a:r>
            <a:rPr lang="en-GB"/>
            <a:t>Standard (Knowledge, skills and behaviours) </a:t>
          </a:r>
        </a:p>
      </dgm:t>
    </dgm:pt>
    <dgm:pt modelId="{137A6E64-8752-48E1-85B5-616C5A2577CD}" type="parTrans" cxnId="{F3233734-A6B1-4FBF-A2D5-21AE9318386D}">
      <dgm:prSet/>
      <dgm:spPr/>
      <dgm:t>
        <a:bodyPr/>
        <a:lstStyle/>
        <a:p>
          <a:endParaRPr lang="en-GB"/>
        </a:p>
      </dgm:t>
    </dgm:pt>
    <dgm:pt modelId="{803670CE-6EA8-40C0-9C14-15E2C33CD819}" type="sibTrans" cxnId="{F3233734-A6B1-4FBF-A2D5-21AE9318386D}">
      <dgm:prSet/>
      <dgm:spPr/>
      <dgm:t>
        <a:bodyPr/>
        <a:lstStyle/>
        <a:p>
          <a:endParaRPr lang="en-GB"/>
        </a:p>
      </dgm:t>
    </dgm:pt>
    <dgm:pt modelId="{39A7D1B7-9BC5-42F1-94D6-9994BE0E7705}">
      <dgm:prSet phldrT="[Text]"/>
      <dgm:spPr/>
      <dgm:t>
        <a:bodyPr/>
        <a:lstStyle/>
        <a:p>
          <a:r>
            <a:rPr lang="en-GB"/>
            <a:t>Maths and English</a:t>
          </a:r>
        </a:p>
      </dgm:t>
    </dgm:pt>
    <dgm:pt modelId="{BC1C3851-44BD-467D-9797-9A4D64ECE6FF}" type="parTrans" cxnId="{23F958B8-A1EA-425D-8453-D1A3686D5B88}">
      <dgm:prSet/>
      <dgm:spPr/>
      <dgm:t>
        <a:bodyPr/>
        <a:lstStyle/>
        <a:p>
          <a:endParaRPr lang="en-GB"/>
        </a:p>
      </dgm:t>
    </dgm:pt>
    <dgm:pt modelId="{A5006195-0920-46A6-BD83-A586D912C7FD}" type="sibTrans" cxnId="{23F958B8-A1EA-425D-8453-D1A3686D5B88}">
      <dgm:prSet/>
      <dgm:spPr/>
      <dgm:t>
        <a:bodyPr/>
        <a:lstStyle/>
        <a:p>
          <a:endParaRPr lang="en-GB"/>
        </a:p>
      </dgm:t>
    </dgm:pt>
    <dgm:pt modelId="{DAEE3318-A2A5-4198-90BA-B2E5B8C07BE8}">
      <dgm:prSet phldrT="[Text]"/>
      <dgm:spPr/>
      <dgm:t>
        <a:bodyPr/>
        <a:lstStyle/>
        <a:p>
          <a:r>
            <a:rPr lang="en-GB"/>
            <a:t>Off the job training </a:t>
          </a:r>
        </a:p>
      </dgm:t>
    </dgm:pt>
    <dgm:pt modelId="{F8239800-10F5-4D4B-AA84-013C6DA71565}" type="parTrans" cxnId="{B7699E37-A37F-4A46-9E57-A3322548EEB0}">
      <dgm:prSet/>
      <dgm:spPr/>
      <dgm:t>
        <a:bodyPr/>
        <a:lstStyle/>
        <a:p>
          <a:endParaRPr lang="en-GB"/>
        </a:p>
      </dgm:t>
    </dgm:pt>
    <dgm:pt modelId="{DBC6A115-8826-4A76-BA99-A4852ABBAF14}" type="sibTrans" cxnId="{B7699E37-A37F-4A46-9E57-A3322548EEB0}">
      <dgm:prSet/>
      <dgm:spPr/>
      <dgm:t>
        <a:bodyPr/>
        <a:lstStyle/>
        <a:p>
          <a:endParaRPr lang="en-GB"/>
        </a:p>
      </dgm:t>
    </dgm:pt>
    <dgm:pt modelId="{069EAE9A-8FF6-40F8-93B5-B7F79D46049D}">
      <dgm:prSet phldrT="[Text]"/>
      <dgm:spPr/>
      <dgm:t>
        <a:bodyPr/>
        <a:lstStyle/>
        <a:p>
          <a:r>
            <a:rPr lang="en-GB"/>
            <a:t>Gateway </a:t>
          </a:r>
        </a:p>
      </dgm:t>
    </dgm:pt>
    <dgm:pt modelId="{8BCCE3EC-51BB-4A0A-A105-968823666B1C}" type="parTrans" cxnId="{C356EF2C-81FA-42A4-8162-C1C5EB3D9062}">
      <dgm:prSet/>
      <dgm:spPr/>
      <dgm:t>
        <a:bodyPr/>
        <a:lstStyle/>
        <a:p>
          <a:endParaRPr lang="en-GB"/>
        </a:p>
      </dgm:t>
    </dgm:pt>
    <dgm:pt modelId="{5856DAEB-37EB-4201-8437-26D802B42892}" type="sibTrans" cxnId="{C356EF2C-81FA-42A4-8162-C1C5EB3D9062}">
      <dgm:prSet/>
      <dgm:spPr/>
      <dgm:t>
        <a:bodyPr/>
        <a:lstStyle/>
        <a:p>
          <a:endParaRPr lang="en-GB"/>
        </a:p>
      </dgm:t>
    </dgm:pt>
    <dgm:pt modelId="{577C6653-5A3C-4CA8-829E-E7C6B31514A6}">
      <dgm:prSet phldrT="[Text]"/>
      <dgm:spPr/>
      <dgm:t>
        <a:bodyPr/>
        <a:lstStyle/>
        <a:p>
          <a:r>
            <a:rPr lang="en-GB"/>
            <a:t>End point assessment</a:t>
          </a:r>
        </a:p>
      </dgm:t>
    </dgm:pt>
    <dgm:pt modelId="{2B986864-E33F-49BF-8A39-980709FE3A9D}" type="parTrans" cxnId="{7D3A8DCF-1902-4F0A-8AF5-DFDDCCEC6BDF}">
      <dgm:prSet/>
      <dgm:spPr/>
      <dgm:t>
        <a:bodyPr/>
        <a:lstStyle/>
        <a:p>
          <a:endParaRPr lang="en-GB"/>
        </a:p>
      </dgm:t>
    </dgm:pt>
    <dgm:pt modelId="{45F87F05-E89D-457C-91E8-941F585AAD0E}" type="sibTrans" cxnId="{7D3A8DCF-1902-4F0A-8AF5-DFDDCCEC6BDF}">
      <dgm:prSet/>
      <dgm:spPr/>
      <dgm:t>
        <a:bodyPr/>
        <a:lstStyle/>
        <a:p>
          <a:endParaRPr lang="en-GB"/>
        </a:p>
      </dgm:t>
    </dgm:pt>
    <dgm:pt modelId="{CAD4B6E2-3D20-472D-A10A-74FD58AD45B6}">
      <dgm:prSet/>
      <dgm:spPr/>
      <dgm:t>
        <a:bodyPr/>
        <a:lstStyle/>
        <a:p>
          <a:r>
            <a:rPr lang="en-GB"/>
            <a:t>Additional qualifications (E.g. paediatric first aid)</a:t>
          </a:r>
        </a:p>
      </dgm:t>
    </dgm:pt>
    <dgm:pt modelId="{50AFEE9C-161E-493A-8A69-C42C538B7EBA}" type="parTrans" cxnId="{30B560C6-52B1-4D89-93EC-41BA7551EF79}">
      <dgm:prSet/>
      <dgm:spPr/>
      <dgm:t>
        <a:bodyPr/>
        <a:lstStyle/>
        <a:p>
          <a:endParaRPr lang="en-GB"/>
        </a:p>
      </dgm:t>
    </dgm:pt>
    <dgm:pt modelId="{D18862ED-47E3-4263-AE41-04C4C660E284}" type="sibTrans" cxnId="{30B560C6-52B1-4D89-93EC-41BA7551EF79}">
      <dgm:prSet/>
      <dgm:spPr/>
      <dgm:t>
        <a:bodyPr/>
        <a:lstStyle/>
        <a:p>
          <a:endParaRPr lang="en-GB"/>
        </a:p>
      </dgm:t>
    </dgm:pt>
    <dgm:pt modelId="{C635ABF4-ECE7-467F-8911-DD76B84ACF0C}" type="pres">
      <dgm:prSet presAssocID="{A77FF137-4688-429D-BE07-D01F5A486D3C}" presName="diagram" presStyleCnt="0">
        <dgm:presLayoutVars>
          <dgm:dir/>
          <dgm:resizeHandles val="exact"/>
        </dgm:presLayoutVars>
      </dgm:prSet>
      <dgm:spPr/>
    </dgm:pt>
    <dgm:pt modelId="{BC98DB4A-9050-40C1-91CC-1ED55CA00153}" type="pres">
      <dgm:prSet presAssocID="{A76696F1-2E4E-43A8-8149-DC7527B4D961}" presName="node" presStyleLbl="node1" presStyleIdx="0" presStyleCnt="6" custLinFactNeighborX="-16196" custLinFactNeighborY="-141">
        <dgm:presLayoutVars>
          <dgm:bulletEnabled val="1"/>
        </dgm:presLayoutVars>
      </dgm:prSet>
      <dgm:spPr/>
    </dgm:pt>
    <dgm:pt modelId="{8D0C6795-4D73-4A2B-BA04-3FED4D8152E0}" type="pres">
      <dgm:prSet presAssocID="{803670CE-6EA8-40C0-9C14-15E2C33CD819}" presName="sibTrans" presStyleCnt="0"/>
      <dgm:spPr/>
    </dgm:pt>
    <dgm:pt modelId="{6779C6E0-3CFF-49FC-BB51-155E621C50AB}" type="pres">
      <dgm:prSet presAssocID="{39A7D1B7-9BC5-42F1-94D6-9994BE0E7705}" presName="node" presStyleLbl="node1" presStyleIdx="1" presStyleCnt="6" custLinFactNeighborX="-6142" custLinFactNeighborY="-141">
        <dgm:presLayoutVars>
          <dgm:bulletEnabled val="1"/>
        </dgm:presLayoutVars>
      </dgm:prSet>
      <dgm:spPr/>
    </dgm:pt>
    <dgm:pt modelId="{03773950-7889-435F-BD7B-D00AEB7478DD}" type="pres">
      <dgm:prSet presAssocID="{A5006195-0920-46A6-BD83-A586D912C7FD}" presName="sibTrans" presStyleCnt="0"/>
      <dgm:spPr/>
    </dgm:pt>
    <dgm:pt modelId="{623F9A2B-B594-4EA7-96A2-D7F3B75AD4BE}" type="pres">
      <dgm:prSet presAssocID="{DAEE3318-A2A5-4198-90BA-B2E5B8C07BE8}" presName="node" presStyleLbl="node1" presStyleIdx="2" presStyleCnt="6" custLinFactNeighborX="-15033" custLinFactNeighborY="5507">
        <dgm:presLayoutVars>
          <dgm:bulletEnabled val="1"/>
        </dgm:presLayoutVars>
      </dgm:prSet>
      <dgm:spPr/>
    </dgm:pt>
    <dgm:pt modelId="{C59E3B73-E7FE-490E-B7BF-7BB4E128CC42}" type="pres">
      <dgm:prSet presAssocID="{DBC6A115-8826-4A76-BA99-A4852ABBAF14}" presName="sibTrans" presStyleCnt="0"/>
      <dgm:spPr/>
    </dgm:pt>
    <dgm:pt modelId="{504FABC5-48BD-4337-BEA3-555692AF8F22}" type="pres">
      <dgm:prSet presAssocID="{069EAE9A-8FF6-40F8-93B5-B7F79D46049D}" presName="node" presStyleLbl="node1" presStyleIdx="3" presStyleCnt="6" custLinFactNeighborX="-5462" custLinFactNeighborY="5208">
        <dgm:presLayoutVars>
          <dgm:bulletEnabled val="1"/>
        </dgm:presLayoutVars>
      </dgm:prSet>
      <dgm:spPr/>
    </dgm:pt>
    <dgm:pt modelId="{0DB1A0FB-053E-4630-8DA3-A0A116F07065}" type="pres">
      <dgm:prSet presAssocID="{5856DAEB-37EB-4201-8437-26D802B42892}" presName="sibTrans" presStyleCnt="0"/>
      <dgm:spPr/>
    </dgm:pt>
    <dgm:pt modelId="{44B2B0A8-E2CC-48AB-B613-B13E048B46AB}" type="pres">
      <dgm:prSet presAssocID="{577C6653-5A3C-4CA8-829E-E7C6B31514A6}" presName="node" presStyleLbl="node1" presStyleIdx="4" presStyleCnt="6" custLinFactNeighborX="-14999" custLinFactNeighborY="141">
        <dgm:presLayoutVars>
          <dgm:bulletEnabled val="1"/>
        </dgm:presLayoutVars>
      </dgm:prSet>
      <dgm:spPr/>
    </dgm:pt>
    <dgm:pt modelId="{64C78DE1-D37A-455E-B7A7-7957E59F3588}" type="pres">
      <dgm:prSet presAssocID="{45F87F05-E89D-457C-91E8-941F585AAD0E}" presName="sibTrans" presStyleCnt="0"/>
      <dgm:spPr/>
    </dgm:pt>
    <dgm:pt modelId="{814BE14B-FE33-4F96-BB59-40B483D2330D}" type="pres">
      <dgm:prSet presAssocID="{CAD4B6E2-3D20-472D-A10A-74FD58AD45B6}" presName="node" presStyleLbl="node1" presStyleIdx="5" presStyleCnt="6" custLinFactNeighborX="-4801" custLinFactNeighborY="141">
        <dgm:presLayoutVars>
          <dgm:bulletEnabled val="1"/>
        </dgm:presLayoutVars>
      </dgm:prSet>
      <dgm:spPr/>
    </dgm:pt>
  </dgm:ptLst>
  <dgm:cxnLst>
    <dgm:cxn modelId="{10F6410E-E19B-4471-AF7C-B721A574D888}" type="presOf" srcId="{DAEE3318-A2A5-4198-90BA-B2E5B8C07BE8}" destId="{623F9A2B-B594-4EA7-96A2-D7F3B75AD4BE}" srcOrd="0" destOrd="0" presId="urn:microsoft.com/office/officeart/2005/8/layout/default"/>
    <dgm:cxn modelId="{EA878F21-6E09-48ED-932B-EB25AEDC2A3D}" type="presOf" srcId="{A76696F1-2E4E-43A8-8149-DC7527B4D961}" destId="{BC98DB4A-9050-40C1-91CC-1ED55CA00153}" srcOrd="0" destOrd="0" presId="urn:microsoft.com/office/officeart/2005/8/layout/default"/>
    <dgm:cxn modelId="{C356EF2C-81FA-42A4-8162-C1C5EB3D9062}" srcId="{A77FF137-4688-429D-BE07-D01F5A486D3C}" destId="{069EAE9A-8FF6-40F8-93B5-B7F79D46049D}" srcOrd="3" destOrd="0" parTransId="{8BCCE3EC-51BB-4A0A-A105-968823666B1C}" sibTransId="{5856DAEB-37EB-4201-8437-26D802B42892}"/>
    <dgm:cxn modelId="{F3233734-A6B1-4FBF-A2D5-21AE9318386D}" srcId="{A77FF137-4688-429D-BE07-D01F5A486D3C}" destId="{A76696F1-2E4E-43A8-8149-DC7527B4D961}" srcOrd="0" destOrd="0" parTransId="{137A6E64-8752-48E1-85B5-616C5A2577CD}" sibTransId="{803670CE-6EA8-40C0-9C14-15E2C33CD819}"/>
    <dgm:cxn modelId="{B7699E37-A37F-4A46-9E57-A3322548EEB0}" srcId="{A77FF137-4688-429D-BE07-D01F5A486D3C}" destId="{DAEE3318-A2A5-4198-90BA-B2E5B8C07BE8}" srcOrd="2" destOrd="0" parTransId="{F8239800-10F5-4D4B-AA84-013C6DA71565}" sibTransId="{DBC6A115-8826-4A76-BA99-A4852ABBAF14}"/>
    <dgm:cxn modelId="{4A72F762-AEE9-4EF4-8BAA-11A477D76119}" type="presOf" srcId="{069EAE9A-8FF6-40F8-93B5-B7F79D46049D}" destId="{504FABC5-48BD-4337-BEA3-555692AF8F22}" srcOrd="0" destOrd="0" presId="urn:microsoft.com/office/officeart/2005/8/layout/default"/>
    <dgm:cxn modelId="{80602650-0485-4913-9B8D-CC9C6A2C43BB}" type="presOf" srcId="{CAD4B6E2-3D20-472D-A10A-74FD58AD45B6}" destId="{814BE14B-FE33-4F96-BB59-40B483D2330D}" srcOrd="0" destOrd="0" presId="urn:microsoft.com/office/officeart/2005/8/layout/default"/>
    <dgm:cxn modelId="{6B68DE7E-C77C-4122-9D0C-7895BFCC865C}" type="presOf" srcId="{39A7D1B7-9BC5-42F1-94D6-9994BE0E7705}" destId="{6779C6E0-3CFF-49FC-BB51-155E621C50AB}" srcOrd="0" destOrd="0" presId="urn:microsoft.com/office/officeart/2005/8/layout/default"/>
    <dgm:cxn modelId="{23F958B8-A1EA-425D-8453-D1A3686D5B88}" srcId="{A77FF137-4688-429D-BE07-D01F5A486D3C}" destId="{39A7D1B7-9BC5-42F1-94D6-9994BE0E7705}" srcOrd="1" destOrd="0" parTransId="{BC1C3851-44BD-467D-9797-9A4D64ECE6FF}" sibTransId="{A5006195-0920-46A6-BD83-A586D912C7FD}"/>
    <dgm:cxn modelId="{30B560C6-52B1-4D89-93EC-41BA7551EF79}" srcId="{A77FF137-4688-429D-BE07-D01F5A486D3C}" destId="{CAD4B6E2-3D20-472D-A10A-74FD58AD45B6}" srcOrd="5" destOrd="0" parTransId="{50AFEE9C-161E-493A-8A69-C42C538B7EBA}" sibTransId="{D18862ED-47E3-4263-AE41-04C4C660E284}"/>
    <dgm:cxn modelId="{7D3A8DCF-1902-4F0A-8AF5-DFDDCCEC6BDF}" srcId="{A77FF137-4688-429D-BE07-D01F5A486D3C}" destId="{577C6653-5A3C-4CA8-829E-E7C6B31514A6}" srcOrd="4" destOrd="0" parTransId="{2B986864-E33F-49BF-8A39-980709FE3A9D}" sibTransId="{45F87F05-E89D-457C-91E8-941F585AAD0E}"/>
    <dgm:cxn modelId="{566901F6-9615-48E0-9250-D42E192BAC7F}" type="presOf" srcId="{A77FF137-4688-429D-BE07-D01F5A486D3C}" destId="{C635ABF4-ECE7-467F-8911-DD76B84ACF0C}" srcOrd="0" destOrd="0" presId="urn:microsoft.com/office/officeart/2005/8/layout/default"/>
    <dgm:cxn modelId="{6CA66EF6-8FDC-49DA-8881-3396E635FA95}" type="presOf" srcId="{577C6653-5A3C-4CA8-829E-E7C6B31514A6}" destId="{44B2B0A8-E2CC-48AB-B613-B13E048B46AB}" srcOrd="0" destOrd="0" presId="urn:microsoft.com/office/officeart/2005/8/layout/default"/>
    <dgm:cxn modelId="{951B2344-DA28-44B8-A2D9-A5EE282EE9DD}" type="presParOf" srcId="{C635ABF4-ECE7-467F-8911-DD76B84ACF0C}" destId="{BC98DB4A-9050-40C1-91CC-1ED55CA00153}" srcOrd="0" destOrd="0" presId="urn:microsoft.com/office/officeart/2005/8/layout/default"/>
    <dgm:cxn modelId="{51819A57-CFF8-43C5-AE6D-5325ED7928C9}" type="presParOf" srcId="{C635ABF4-ECE7-467F-8911-DD76B84ACF0C}" destId="{8D0C6795-4D73-4A2B-BA04-3FED4D8152E0}" srcOrd="1" destOrd="0" presId="urn:microsoft.com/office/officeart/2005/8/layout/default"/>
    <dgm:cxn modelId="{252CB60C-6F4E-4AAB-A38B-84E8C861D067}" type="presParOf" srcId="{C635ABF4-ECE7-467F-8911-DD76B84ACF0C}" destId="{6779C6E0-3CFF-49FC-BB51-155E621C50AB}" srcOrd="2" destOrd="0" presId="urn:microsoft.com/office/officeart/2005/8/layout/default"/>
    <dgm:cxn modelId="{D83605C0-E5D4-4869-B1F7-266341FFE892}" type="presParOf" srcId="{C635ABF4-ECE7-467F-8911-DD76B84ACF0C}" destId="{03773950-7889-435F-BD7B-D00AEB7478DD}" srcOrd="3" destOrd="0" presId="urn:microsoft.com/office/officeart/2005/8/layout/default"/>
    <dgm:cxn modelId="{365224EF-AA8D-4923-8DFD-2D53A1E089F1}" type="presParOf" srcId="{C635ABF4-ECE7-467F-8911-DD76B84ACF0C}" destId="{623F9A2B-B594-4EA7-96A2-D7F3B75AD4BE}" srcOrd="4" destOrd="0" presId="urn:microsoft.com/office/officeart/2005/8/layout/default"/>
    <dgm:cxn modelId="{067C3B25-533E-47A7-9BD3-C883807D45E9}" type="presParOf" srcId="{C635ABF4-ECE7-467F-8911-DD76B84ACF0C}" destId="{C59E3B73-E7FE-490E-B7BF-7BB4E128CC42}" srcOrd="5" destOrd="0" presId="urn:microsoft.com/office/officeart/2005/8/layout/default"/>
    <dgm:cxn modelId="{61F999AE-D672-49D5-96D4-B178457E10EB}" type="presParOf" srcId="{C635ABF4-ECE7-467F-8911-DD76B84ACF0C}" destId="{504FABC5-48BD-4337-BEA3-555692AF8F22}" srcOrd="6" destOrd="0" presId="urn:microsoft.com/office/officeart/2005/8/layout/default"/>
    <dgm:cxn modelId="{D5A93C2A-0FFC-4ABD-94FE-5993B2AA22C9}" type="presParOf" srcId="{C635ABF4-ECE7-467F-8911-DD76B84ACF0C}" destId="{0DB1A0FB-053E-4630-8DA3-A0A116F07065}" srcOrd="7" destOrd="0" presId="urn:microsoft.com/office/officeart/2005/8/layout/default"/>
    <dgm:cxn modelId="{EB27EF6B-61E7-44F6-92C2-D622227CD746}" type="presParOf" srcId="{C635ABF4-ECE7-467F-8911-DD76B84ACF0C}" destId="{44B2B0A8-E2CC-48AB-B613-B13E048B46AB}" srcOrd="8" destOrd="0" presId="urn:microsoft.com/office/officeart/2005/8/layout/default"/>
    <dgm:cxn modelId="{EBAFEF0C-22F4-4DD9-BD27-B81AB4E0B341}" type="presParOf" srcId="{C635ABF4-ECE7-467F-8911-DD76B84ACF0C}" destId="{64C78DE1-D37A-455E-B7A7-7957E59F3588}" srcOrd="9" destOrd="0" presId="urn:microsoft.com/office/officeart/2005/8/layout/default"/>
    <dgm:cxn modelId="{BBB26C73-EF46-4D2F-AD92-D99FCFD6BB97}" type="presParOf" srcId="{C635ABF4-ECE7-467F-8911-DD76B84ACF0C}" destId="{814BE14B-FE33-4F96-BB59-40B483D2330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C4B36D-0AB5-4EDF-85E6-CB1663DC901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0B588D8-685F-4B7E-9BA4-C70173B7D747}">
      <dgm:prSet custT="1"/>
      <dgm:spPr/>
      <dgm:t>
        <a:bodyPr/>
        <a:lstStyle/>
        <a:p>
          <a:pPr>
            <a:lnSpc>
              <a:spcPct val="100000"/>
            </a:lnSpc>
          </a:pPr>
          <a:r>
            <a:rPr lang="en-US" sz="1800">
              <a:latin typeface="+mj-lt"/>
            </a:rPr>
            <a:t>Virtual classrooms </a:t>
          </a:r>
        </a:p>
      </dgm:t>
    </dgm:pt>
    <dgm:pt modelId="{9E875734-0F4D-458B-87D9-7F6E431216BC}" type="parTrans" cxnId="{750AF90C-B454-470F-8926-B70FEF09899A}">
      <dgm:prSet/>
      <dgm:spPr/>
      <dgm:t>
        <a:bodyPr/>
        <a:lstStyle/>
        <a:p>
          <a:endParaRPr lang="en-US"/>
        </a:p>
      </dgm:t>
    </dgm:pt>
    <dgm:pt modelId="{954509E8-92E3-45C5-B2FD-F469BC97D4C3}" type="sibTrans" cxnId="{750AF90C-B454-470F-8926-B70FEF09899A}">
      <dgm:prSet/>
      <dgm:spPr/>
      <dgm:t>
        <a:bodyPr/>
        <a:lstStyle/>
        <a:p>
          <a:pPr>
            <a:lnSpc>
              <a:spcPct val="100000"/>
            </a:lnSpc>
          </a:pPr>
          <a:endParaRPr lang="en-US"/>
        </a:p>
      </dgm:t>
    </dgm:pt>
    <dgm:pt modelId="{D2439DB1-A852-47A9-B00F-56438F51DD40}">
      <dgm:prSet/>
      <dgm:spPr/>
      <dgm:t>
        <a:bodyPr/>
        <a:lstStyle/>
        <a:p>
          <a:pPr>
            <a:lnSpc>
              <a:spcPct val="100000"/>
            </a:lnSpc>
          </a:pPr>
          <a:endParaRPr lang="en-US"/>
        </a:p>
      </dgm:t>
    </dgm:pt>
    <dgm:pt modelId="{C8D83979-4FDF-416E-B1AE-9EF42AC27BCC}" type="parTrans" cxnId="{53F15C02-DE1A-4663-96F0-46A61EB6B275}">
      <dgm:prSet/>
      <dgm:spPr/>
      <dgm:t>
        <a:bodyPr/>
        <a:lstStyle/>
        <a:p>
          <a:endParaRPr lang="en-US"/>
        </a:p>
      </dgm:t>
    </dgm:pt>
    <dgm:pt modelId="{C285F51B-BD34-448D-B2F2-D077EA8A6C64}" type="sibTrans" cxnId="{53F15C02-DE1A-4663-96F0-46A61EB6B275}">
      <dgm:prSet/>
      <dgm:spPr/>
      <dgm:t>
        <a:bodyPr/>
        <a:lstStyle/>
        <a:p>
          <a:pPr>
            <a:lnSpc>
              <a:spcPct val="100000"/>
            </a:lnSpc>
          </a:pPr>
          <a:endParaRPr lang="en-US"/>
        </a:p>
      </dgm:t>
    </dgm:pt>
    <dgm:pt modelId="{9917826D-12F2-4EA2-A203-5183951F8B27}">
      <dgm:prSet custT="1"/>
      <dgm:spPr/>
      <dgm:t>
        <a:bodyPr/>
        <a:lstStyle/>
        <a:p>
          <a:pPr>
            <a:lnSpc>
              <a:spcPct val="100000"/>
            </a:lnSpc>
          </a:pPr>
          <a:r>
            <a:rPr lang="en-US" sz="1800">
              <a:latin typeface="+mj-lt"/>
            </a:rPr>
            <a:t>1-2-1 Tutor Support </a:t>
          </a:r>
        </a:p>
      </dgm:t>
    </dgm:pt>
    <dgm:pt modelId="{64D5A5BF-13DE-44B8-8411-4BDC58B5C33E}" type="parTrans" cxnId="{C539F27E-D2FA-4ABB-961E-E8A4937492C2}">
      <dgm:prSet/>
      <dgm:spPr/>
      <dgm:t>
        <a:bodyPr/>
        <a:lstStyle/>
        <a:p>
          <a:endParaRPr lang="en-US"/>
        </a:p>
      </dgm:t>
    </dgm:pt>
    <dgm:pt modelId="{85214164-27A1-4831-8B95-D5AD70626190}" type="sibTrans" cxnId="{C539F27E-D2FA-4ABB-961E-E8A4937492C2}">
      <dgm:prSet/>
      <dgm:spPr/>
      <dgm:t>
        <a:bodyPr/>
        <a:lstStyle/>
        <a:p>
          <a:pPr>
            <a:lnSpc>
              <a:spcPct val="100000"/>
            </a:lnSpc>
          </a:pPr>
          <a:endParaRPr lang="en-US"/>
        </a:p>
      </dgm:t>
    </dgm:pt>
    <dgm:pt modelId="{1730C429-AA00-4EAB-8144-1C09021714E5}">
      <dgm:prSet custT="1"/>
      <dgm:spPr/>
      <dgm:t>
        <a:bodyPr/>
        <a:lstStyle/>
        <a:p>
          <a:pPr>
            <a:lnSpc>
              <a:spcPct val="100000"/>
            </a:lnSpc>
          </a:pPr>
          <a:r>
            <a:rPr lang="en-US" sz="1800">
              <a:latin typeface="+mj-lt"/>
            </a:rPr>
            <a:t>BPN boost – personal development, career information advice and guidance and welfare programme</a:t>
          </a:r>
        </a:p>
      </dgm:t>
    </dgm:pt>
    <dgm:pt modelId="{C3F67504-2A76-4EFC-AE8F-0D9D0D842726}" type="parTrans" cxnId="{FEE059C7-710B-4E12-83BA-902D7E44AF8E}">
      <dgm:prSet/>
      <dgm:spPr/>
      <dgm:t>
        <a:bodyPr/>
        <a:lstStyle/>
        <a:p>
          <a:endParaRPr lang="en-US"/>
        </a:p>
      </dgm:t>
    </dgm:pt>
    <dgm:pt modelId="{FA6D0AB6-24C9-43E0-94A4-E2164B34BB8B}" type="sibTrans" cxnId="{FEE059C7-710B-4E12-83BA-902D7E44AF8E}">
      <dgm:prSet/>
      <dgm:spPr/>
      <dgm:t>
        <a:bodyPr/>
        <a:lstStyle/>
        <a:p>
          <a:pPr>
            <a:lnSpc>
              <a:spcPct val="100000"/>
            </a:lnSpc>
          </a:pPr>
          <a:endParaRPr lang="en-US"/>
        </a:p>
      </dgm:t>
    </dgm:pt>
    <dgm:pt modelId="{A309D990-8490-4F25-9FBA-D7C7062AB8FA}">
      <dgm:prSet custT="1"/>
      <dgm:spPr/>
      <dgm:t>
        <a:bodyPr/>
        <a:lstStyle/>
        <a:p>
          <a:pPr>
            <a:lnSpc>
              <a:spcPct val="100000"/>
            </a:lnSpc>
          </a:pPr>
          <a:r>
            <a:rPr lang="en-US" sz="1800">
              <a:latin typeface="+mj-lt"/>
            </a:rPr>
            <a:t>Independent research </a:t>
          </a:r>
        </a:p>
      </dgm:t>
    </dgm:pt>
    <dgm:pt modelId="{145622F1-EABB-4EEB-893F-56409B2B92B1}" type="parTrans" cxnId="{25EFE269-D632-4BDF-8F27-2E42A11D7E6C}">
      <dgm:prSet/>
      <dgm:spPr/>
      <dgm:t>
        <a:bodyPr/>
        <a:lstStyle/>
        <a:p>
          <a:endParaRPr lang="en-US"/>
        </a:p>
      </dgm:t>
    </dgm:pt>
    <dgm:pt modelId="{6B6DCE93-8AA7-4274-A0C1-297F88F2B3BC}" type="sibTrans" cxnId="{25EFE269-D632-4BDF-8F27-2E42A11D7E6C}">
      <dgm:prSet/>
      <dgm:spPr/>
      <dgm:t>
        <a:bodyPr/>
        <a:lstStyle/>
        <a:p>
          <a:pPr>
            <a:lnSpc>
              <a:spcPct val="100000"/>
            </a:lnSpc>
          </a:pPr>
          <a:endParaRPr lang="en-US"/>
        </a:p>
      </dgm:t>
    </dgm:pt>
    <dgm:pt modelId="{55942925-4666-48BB-A0AB-0DE6DCEAB01B}">
      <dgm:prSet custT="1"/>
      <dgm:spPr/>
      <dgm:t>
        <a:bodyPr/>
        <a:lstStyle/>
        <a:p>
          <a:pPr>
            <a:lnSpc>
              <a:spcPct val="100000"/>
            </a:lnSpc>
          </a:pPr>
          <a:endParaRPr lang="en-US" sz="1800">
            <a:latin typeface="+mj-lt"/>
          </a:endParaRPr>
        </a:p>
      </dgm:t>
    </dgm:pt>
    <dgm:pt modelId="{6C984733-3B34-47E1-A1D7-4E1792A27B8B}" type="parTrans" cxnId="{9E856EFD-55AC-4B65-8A33-41D1267CA8FF}">
      <dgm:prSet/>
      <dgm:spPr/>
      <dgm:t>
        <a:bodyPr/>
        <a:lstStyle/>
        <a:p>
          <a:endParaRPr lang="en-US"/>
        </a:p>
      </dgm:t>
    </dgm:pt>
    <dgm:pt modelId="{B62B4BE4-5C23-437F-80ED-78FF75E42F31}" type="sibTrans" cxnId="{9E856EFD-55AC-4B65-8A33-41D1267CA8FF}">
      <dgm:prSet/>
      <dgm:spPr/>
      <dgm:t>
        <a:bodyPr/>
        <a:lstStyle/>
        <a:p>
          <a:endParaRPr lang="en-US"/>
        </a:p>
      </dgm:t>
    </dgm:pt>
    <dgm:pt modelId="{462BBEC2-6B2C-4352-AE57-C982DDEC3D5B}" type="pres">
      <dgm:prSet presAssocID="{C2C4B36D-0AB5-4EDF-85E6-CB1663DC901C}" presName="root" presStyleCnt="0">
        <dgm:presLayoutVars>
          <dgm:dir/>
          <dgm:resizeHandles val="exact"/>
        </dgm:presLayoutVars>
      </dgm:prSet>
      <dgm:spPr/>
    </dgm:pt>
    <dgm:pt modelId="{6A7E36E5-4C13-4013-9F24-B1D1349AC557}" type="pres">
      <dgm:prSet presAssocID="{C2C4B36D-0AB5-4EDF-85E6-CB1663DC901C}" presName="container" presStyleCnt="0">
        <dgm:presLayoutVars>
          <dgm:dir/>
          <dgm:resizeHandles val="exact"/>
        </dgm:presLayoutVars>
      </dgm:prSet>
      <dgm:spPr/>
    </dgm:pt>
    <dgm:pt modelId="{954A9FE9-EE2F-491F-8FE8-F8640A882281}" type="pres">
      <dgm:prSet presAssocID="{A0B588D8-685F-4B7E-9BA4-C70173B7D747}" presName="compNode" presStyleCnt="0"/>
      <dgm:spPr/>
    </dgm:pt>
    <dgm:pt modelId="{4E1D89F1-4498-4F84-8DFE-F160CF7E15A1}" type="pres">
      <dgm:prSet presAssocID="{A0B588D8-685F-4B7E-9BA4-C70173B7D747}" presName="iconBgRect" presStyleLbl="bgShp" presStyleIdx="0" presStyleCnt="6"/>
      <dgm:spPr/>
    </dgm:pt>
    <dgm:pt modelId="{2CCCB229-7439-4137-8CC6-6C0FB8982937}" type="pres">
      <dgm:prSet presAssocID="{A0B588D8-685F-4B7E-9BA4-C70173B7D74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a:ext>
      </dgm:extLst>
    </dgm:pt>
    <dgm:pt modelId="{B07C82AC-90E6-4409-AA16-B1245F8CED9D}" type="pres">
      <dgm:prSet presAssocID="{A0B588D8-685F-4B7E-9BA4-C70173B7D747}" presName="spaceRect" presStyleCnt="0"/>
      <dgm:spPr/>
    </dgm:pt>
    <dgm:pt modelId="{A45AF163-41C1-4ABE-9C34-F6710617C06D}" type="pres">
      <dgm:prSet presAssocID="{A0B588D8-685F-4B7E-9BA4-C70173B7D747}" presName="textRect" presStyleLbl="revTx" presStyleIdx="0" presStyleCnt="6">
        <dgm:presLayoutVars>
          <dgm:chMax val="1"/>
          <dgm:chPref val="1"/>
        </dgm:presLayoutVars>
      </dgm:prSet>
      <dgm:spPr/>
    </dgm:pt>
    <dgm:pt modelId="{DB8E1E49-2580-4EDC-A051-6D905DC71AAB}" type="pres">
      <dgm:prSet presAssocID="{954509E8-92E3-45C5-B2FD-F469BC97D4C3}" presName="sibTrans" presStyleLbl="sibTrans2D1" presStyleIdx="0" presStyleCnt="0"/>
      <dgm:spPr/>
    </dgm:pt>
    <dgm:pt modelId="{4FFAABD4-A41E-4B93-BDD9-A16F97CC2C43}" type="pres">
      <dgm:prSet presAssocID="{D2439DB1-A852-47A9-B00F-56438F51DD40}" presName="compNode" presStyleCnt="0"/>
      <dgm:spPr/>
    </dgm:pt>
    <dgm:pt modelId="{903FBEB8-6352-4B11-8500-DC0087D55639}" type="pres">
      <dgm:prSet presAssocID="{D2439DB1-A852-47A9-B00F-56438F51DD40}" presName="iconBgRect" presStyleLbl="bgShp" presStyleIdx="1" presStyleCnt="6" custLinFactNeighborX="8685" custLinFactNeighborY="-4673"/>
      <dgm:spPr/>
    </dgm:pt>
    <dgm:pt modelId="{89E68B7E-E501-4A74-B77F-A9CC797A4A32}" type="pres">
      <dgm:prSet presAssocID="{D2439DB1-A852-47A9-B00F-56438F51DD40}" presName="iconRect" presStyleLbl="node1" presStyleIdx="1" presStyleCnt="6" custLinFactNeighborX="15580" custLinFactNeighborY="-835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84F5D8AA-A110-4A17-BE5E-0894292CA014}" type="pres">
      <dgm:prSet presAssocID="{D2439DB1-A852-47A9-B00F-56438F51DD40}" presName="spaceRect" presStyleCnt="0"/>
      <dgm:spPr/>
    </dgm:pt>
    <dgm:pt modelId="{3BE3C5D8-4771-41EF-BC69-0A1F03D93A14}" type="pres">
      <dgm:prSet presAssocID="{D2439DB1-A852-47A9-B00F-56438F51DD40}" presName="textRect" presStyleLbl="revTx" presStyleIdx="1" presStyleCnt="6">
        <dgm:presLayoutVars>
          <dgm:chMax val="1"/>
          <dgm:chPref val="1"/>
        </dgm:presLayoutVars>
      </dgm:prSet>
      <dgm:spPr/>
    </dgm:pt>
    <dgm:pt modelId="{58D8A578-C0FC-42AA-9A9A-D0E65C96F1F2}" type="pres">
      <dgm:prSet presAssocID="{C285F51B-BD34-448D-B2F2-D077EA8A6C64}" presName="sibTrans" presStyleLbl="sibTrans2D1" presStyleIdx="0" presStyleCnt="0"/>
      <dgm:spPr/>
    </dgm:pt>
    <dgm:pt modelId="{70E43EEC-54F7-4AA3-B78A-D886DB618CB2}" type="pres">
      <dgm:prSet presAssocID="{9917826D-12F2-4EA2-A203-5183951F8B27}" presName="compNode" presStyleCnt="0"/>
      <dgm:spPr/>
    </dgm:pt>
    <dgm:pt modelId="{4926E63C-A817-4D1F-84E4-9B5FAAF679C4}" type="pres">
      <dgm:prSet presAssocID="{9917826D-12F2-4EA2-A203-5183951F8B27}" presName="iconBgRect" presStyleLbl="bgShp" presStyleIdx="2" presStyleCnt="6"/>
      <dgm:spPr/>
    </dgm:pt>
    <dgm:pt modelId="{FB65C093-D710-45DF-B247-B443A341732C}" type="pres">
      <dgm:prSet presAssocID="{9917826D-12F2-4EA2-A203-5183951F8B2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413E6C20-E7C3-4291-8D1C-32CD1D371E06}" type="pres">
      <dgm:prSet presAssocID="{9917826D-12F2-4EA2-A203-5183951F8B27}" presName="spaceRect" presStyleCnt="0"/>
      <dgm:spPr/>
    </dgm:pt>
    <dgm:pt modelId="{21D54AB1-24BC-4F57-BFBC-61FCB1D2F6BB}" type="pres">
      <dgm:prSet presAssocID="{9917826D-12F2-4EA2-A203-5183951F8B27}" presName="textRect" presStyleLbl="revTx" presStyleIdx="2" presStyleCnt="6">
        <dgm:presLayoutVars>
          <dgm:chMax val="1"/>
          <dgm:chPref val="1"/>
        </dgm:presLayoutVars>
      </dgm:prSet>
      <dgm:spPr/>
    </dgm:pt>
    <dgm:pt modelId="{B207B9E7-1A73-49DC-A04D-46C52C22B715}" type="pres">
      <dgm:prSet presAssocID="{85214164-27A1-4831-8B95-D5AD70626190}" presName="sibTrans" presStyleLbl="sibTrans2D1" presStyleIdx="0" presStyleCnt="0"/>
      <dgm:spPr/>
    </dgm:pt>
    <dgm:pt modelId="{33BB444D-27CD-478D-BE0E-EC55C8E2BD04}" type="pres">
      <dgm:prSet presAssocID="{1730C429-AA00-4EAB-8144-1C09021714E5}" presName="compNode" presStyleCnt="0"/>
      <dgm:spPr/>
    </dgm:pt>
    <dgm:pt modelId="{1EE66F1C-E94E-42F9-856C-E612EBDC2FBF}" type="pres">
      <dgm:prSet presAssocID="{1730C429-AA00-4EAB-8144-1C09021714E5}" presName="iconBgRect" presStyleLbl="bgShp" presStyleIdx="3" presStyleCnt="6"/>
      <dgm:spPr/>
    </dgm:pt>
    <dgm:pt modelId="{1AB94D98-0F6D-4C03-B59D-FEE745632384}" type="pres">
      <dgm:prSet presAssocID="{1730C429-AA00-4EAB-8144-1C09021714E5}" presName="iconRect" presStyleLbl="node1" presStyleIdx="3" presStyleCnt="6" custFlipVert="1" custScaleY="108114" custLinFactX="645018" custLinFactNeighborX="700000" custLinFactNeighborY="-6879"/>
      <dgm:spPr>
        <a:ln>
          <a:noFill/>
        </a:ln>
      </dgm:spPr>
    </dgm:pt>
    <dgm:pt modelId="{1916F1E0-1C98-46F7-B12A-5CA4B8618BB4}" type="pres">
      <dgm:prSet presAssocID="{1730C429-AA00-4EAB-8144-1C09021714E5}" presName="spaceRect" presStyleCnt="0"/>
      <dgm:spPr/>
    </dgm:pt>
    <dgm:pt modelId="{2B79DC85-C430-46A4-9044-A8097C614AF3}" type="pres">
      <dgm:prSet presAssocID="{1730C429-AA00-4EAB-8144-1C09021714E5}" presName="textRect" presStyleLbl="revTx" presStyleIdx="3" presStyleCnt="6" custLinFactX="135005" custLinFactNeighborX="200000" custLinFactNeighborY="13751">
        <dgm:presLayoutVars>
          <dgm:chMax val="1"/>
          <dgm:chPref val="1"/>
        </dgm:presLayoutVars>
      </dgm:prSet>
      <dgm:spPr/>
    </dgm:pt>
    <dgm:pt modelId="{1EE998F1-DC76-495A-9436-0C93DD70F928}" type="pres">
      <dgm:prSet presAssocID="{FA6D0AB6-24C9-43E0-94A4-E2164B34BB8B}" presName="sibTrans" presStyleLbl="sibTrans2D1" presStyleIdx="0" presStyleCnt="0"/>
      <dgm:spPr/>
    </dgm:pt>
    <dgm:pt modelId="{3D018533-8847-46AB-BA28-4913796D81E3}" type="pres">
      <dgm:prSet presAssocID="{A309D990-8490-4F25-9FBA-D7C7062AB8FA}" presName="compNode" presStyleCnt="0"/>
      <dgm:spPr/>
    </dgm:pt>
    <dgm:pt modelId="{1C42FD84-E28A-475E-B829-A3C5B382E18A}" type="pres">
      <dgm:prSet presAssocID="{A309D990-8490-4F25-9FBA-D7C7062AB8FA}" presName="iconBgRect" presStyleLbl="bgShp" presStyleIdx="4" presStyleCnt="6"/>
      <dgm:spPr/>
    </dgm:pt>
    <dgm:pt modelId="{F16D4B5D-C0A5-4914-8455-73829FC79B69}" type="pres">
      <dgm:prSet presAssocID="{A309D990-8490-4F25-9FBA-D7C7062AB8FA}" presName="iconRect" presStyleLbl="node1" presStyleIdx="4" presStyleCnt="6" custLinFactNeighborX="6275" custLinFactNeighborY="-2091"/>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5053C424-25EE-479C-85B0-55EC58BB0DFA}" type="pres">
      <dgm:prSet presAssocID="{A309D990-8490-4F25-9FBA-D7C7062AB8FA}" presName="spaceRect" presStyleCnt="0"/>
      <dgm:spPr/>
    </dgm:pt>
    <dgm:pt modelId="{82F93E8B-B396-4A92-B6EC-4BBCD4512493}" type="pres">
      <dgm:prSet presAssocID="{A309D990-8490-4F25-9FBA-D7C7062AB8FA}" presName="textRect" presStyleLbl="revTx" presStyleIdx="4" presStyleCnt="6">
        <dgm:presLayoutVars>
          <dgm:chMax val="1"/>
          <dgm:chPref val="1"/>
        </dgm:presLayoutVars>
      </dgm:prSet>
      <dgm:spPr/>
    </dgm:pt>
    <dgm:pt modelId="{09FC2D39-8744-4D45-B041-9FA578ADDF06}" type="pres">
      <dgm:prSet presAssocID="{6B6DCE93-8AA7-4274-A0C1-297F88F2B3BC}" presName="sibTrans" presStyleLbl="sibTrans2D1" presStyleIdx="0" presStyleCnt="0"/>
      <dgm:spPr/>
    </dgm:pt>
    <dgm:pt modelId="{63B776A1-04B1-48F2-B5C1-2D7AB18308D7}" type="pres">
      <dgm:prSet presAssocID="{55942925-4666-48BB-A0AB-0DE6DCEAB01B}" presName="compNode" presStyleCnt="0"/>
      <dgm:spPr/>
    </dgm:pt>
    <dgm:pt modelId="{75BBABC9-0C01-4844-A63F-035DC603D87B}" type="pres">
      <dgm:prSet presAssocID="{55942925-4666-48BB-A0AB-0DE6DCEAB01B}" presName="iconBgRect" presStyleLbl="bgShp" presStyleIdx="5" presStyleCnt="6" custLinFactNeighborX="-12132" custLinFactNeighborY="-3990"/>
      <dgm:spPr/>
    </dgm:pt>
    <dgm:pt modelId="{53D2D0C5-23BE-443B-A2F6-28AE3882C33C}" type="pres">
      <dgm:prSet presAssocID="{55942925-4666-48BB-A0AB-0DE6DCEAB01B}" presName="iconRect" presStyleLbl="node1" presStyleIdx="5" presStyleCnt="6" custLinFactX="-672212" custLinFactNeighborX="-700000" custLinFactNeighborY="-836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Lights On with solid fill"/>
        </a:ext>
      </dgm:extLst>
    </dgm:pt>
    <dgm:pt modelId="{8E136F8F-C658-4D03-A7ED-0FA220075E2F}" type="pres">
      <dgm:prSet presAssocID="{55942925-4666-48BB-A0AB-0DE6DCEAB01B}" presName="spaceRect" presStyleCnt="0"/>
      <dgm:spPr/>
    </dgm:pt>
    <dgm:pt modelId="{4B585DF2-5C5C-457A-AC1A-EF6FF0624D37}" type="pres">
      <dgm:prSet presAssocID="{55942925-4666-48BB-A0AB-0DE6DCEAB01B}" presName="textRect" presStyleLbl="revTx" presStyleIdx="5" presStyleCnt="6">
        <dgm:presLayoutVars>
          <dgm:chMax val="1"/>
          <dgm:chPref val="1"/>
        </dgm:presLayoutVars>
      </dgm:prSet>
      <dgm:spPr/>
    </dgm:pt>
  </dgm:ptLst>
  <dgm:cxnLst>
    <dgm:cxn modelId="{53F15C02-DE1A-4663-96F0-46A61EB6B275}" srcId="{C2C4B36D-0AB5-4EDF-85E6-CB1663DC901C}" destId="{D2439DB1-A852-47A9-B00F-56438F51DD40}" srcOrd="1" destOrd="0" parTransId="{C8D83979-4FDF-416E-B1AE-9EF42AC27BCC}" sibTransId="{C285F51B-BD34-448D-B2F2-D077EA8A6C64}"/>
    <dgm:cxn modelId="{750AF90C-B454-470F-8926-B70FEF09899A}" srcId="{C2C4B36D-0AB5-4EDF-85E6-CB1663DC901C}" destId="{A0B588D8-685F-4B7E-9BA4-C70173B7D747}" srcOrd="0" destOrd="0" parTransId="{9E875734-0F4D-458B-87D9-7F6E431216BC}" sibTransId="{954509E8-92E3-45C5-B2FD-F469BC97D4C3}"/>
    <dgm:cxn modelId="{A0930617-B66B-4860-AB09-BE81F28789FD}" type="presOf" srcId="{85214164-27A1-4831-8B95-D5AD70626190}" destId="{B207B9E7-1A73-49DC-A04D-46C52C22B715}" srcOrd="0" destOrd="0" presId="urn:microsoft.com/office/officeart/2018/2/layout/IconCircleList"/>
    <dgm:cxn modelId="{7F46A51E-3B75-4BEA-AD2D-9F5225514832}" type="presOf" srcId="{A0B588D8-685F-4B7E-9BA4-C70173B7D747}" destId="{A45AF163-41C1-4ABE-9C34-F6710617C06D}" srcOrd="0" destOrd="0" presId="urn:microsoft.com/office/officeart/2018/2/layout/IconCircleList"/>
    <dgm:cxn modelId="{E9C2B022-839B-4BBA-BAF4-40765D481047}" type="presOf" srcId="{FA6D0AB6-24C9-43E0-94A4-E2164B34BB8B}" destId="{1EE998F1-DC76-495A-9436-0C93DD70F928}" srcOrd="0" destOrd="0" presId="urn:microsoft.com/office/officeart/2018/2/layout/IconCircleList"/>
    <dgm:cxn modelId="{DED75025-4B47-43CA-A6BC-4AFC11990DB5}" type="presOf" srcId="{9917826D-12F2-4EA2-A203-5183951F8B27}" destId="{21D54AB1-24BC-4F57-BFBC-61FCB1D2F6BB}" srcOrd="0" destOrd="0" presId="urn:microsoft.com/office/officeart/2018/2/layout/IconCircleList"/>
    <dgm:cxn modelId="{B886BE27-FF92-472A-B1A4-45F3B3387AD7}" type="presOf" srcId="{954509E8-92E3-45C5-B2FD-F469BC97D4C3}" destId="{DB8E1E49-2580-4EDC-A051-6D905DC71AAB}" srcOrd="0" destOrd="0" presId="urn:microsoft.com/office/officeart/2018/2/layout/IconCircleList"/>
    <dgm:cxn modelId="{C07D215E-C62C-4771-96BA-2CA10EB87C7B}" type="presOf" srcId="{C2C4B36D-0AB5-4EDF-85E6-CB1663DC901C}" destId="{462BBEC2-6B2C-4352-AE57-C982DDEC3D5B}" srcOrd="0" destOrd="0" presId="urn:microsoft.com/office/officeart/2018/2/layout/IconCircleList"/>
    <dgm:cxn modelId="{29509261-3C8A-4AFC-A431-4C030BFD2C92}" type="presOf" srcId="{D2439DB1-A852-47A9-B00F-56438F51DD40}" destId="{3BE3C5D8-4771-41EF-BC69-0A1F03D93A14}" srcOrd="0" destOrd="0" presId="urn:microsoft.com/office/officeart/2018/2/layout/IconCircleList"/>
    <dgm:cxn modelId="{C10EED67-FCFA-4E77-A430-577ADF37A319}" type="presOf" srcId="{A309D990-8490-4F25-9FBA-D7C7062AB8FA}" destId="{82F93E8B-B396-4A92-B6EC-4BBCD4512493}" srcOrd="0" destOrd="0" presId="urn:microsoft.com/office/officeart/2018/2/layout/IconCircleList"/>
    <dgm:cxn modelId="{25EFE269-D632-4BDF-8F27-2E42A11D7E6C}" srcId="{C2C4B36D-0AB5-4EDF-85E6-CB1663DC901C}" destId="{A309D990-8490-4F25-9FBA-D7C7062AB8FA}" srcOrd="4" destOrd="0" parTransId="{145622F1-EABB-4EEB-893F-56409B2B92B1}" sibTransId="{6B6DCE93-8AA7-4274-A0C1-297F88F2B3BC}"/>
    <dgm:cxn modelId="{BD46714A-178C-4F87-986F-B6F4567EAF51}" type="presOf" srcId="{6B6DCE93-8AA7-4274-A0C1-297F88F2B3BC}" destId="{09FC2D39-8744-4D45-B041-9FA578ADDF06}" srcOrd="0" destOrd="0" presId="urn:microsoft.com/office/officeart/2018/2/layout/IconCircleList"/>
    <dgm:cxn modelId="{C539F27E-D2FA-4ABB-961E-E8A4937492C2}" srcId="{C2C4B36D-0AB5-4EDF-85E6-CB1663DC901C}" destId="{9917826D-12F2-4EA2-A203-5183951F8B27}" srcOrd="2" destOrd="0" parTransId="{64D5A5BF-13DE-44B8-8411-4BDC58B5C33E}" sibTransId="{85214164-27A1-4831-8B95-D5AD70626190}"/>
    <dgm:cxn modelId="{776E6694-EFA3-493A-84FD-341944185E2B}" type="presOf" srcId="{1730C429-AA00-4EAB-8144-1C09021714E5}" destId="{2B79DC85-C430-46A4-9044-A8097C614AF3}" srcOrd="0" destOrd="0" presId="urn:microsoft.com/office/officeart/2018/2/layout/IconCircleList"/>
    <dgm:cxn modelId="{ECEA5B9A-935C-4B61-B6DA-477F9B65F32A}" type="presOf" srcId="{55942925-4666-48BB-A0AB-0DE6DCEAB01B}" destId="{4B585DF2-5C5C-457A-AC1A-EF6FF0624D37}" srcOrd="0" destOrd="0" presId="urn:microsoft.com/office/officeart/2018/2/layout/IconCircleList"/>
    <dgm:cxn modelId="{5AE894BA-1FA3-4647-A0F4-938DD74D6E68}" type="presOf" srcId="{C285F51B-BD34-448D-B2F2-D077EA8A6C64}" destId="{58D8A578-C0FC-42AA-9A9A-D0E65C96F1F2}" srcOrd="0" destOrd="0" presId="urn:microsoft.com/office/officeart/2018/2/layout/IconCircleList"/>
    <dgm:cxn modelId="{FEE059C7-710B-4E12-83BA-902D7E44AF8E}" srcId="{C2C4B36D-0AB5-4EDF-85E6-CB1663DC901C}" destId="{1730C429-AA00-4EAB-8144-1C09021714E5}" srcOrd="3" destOrd="0" parTransId="{C3F67504-2A76-4EFC-AE8F-0D9D0D842726}" sibTransId="{FA6D0AB6-24C9-43E0-94A4-E2164B34BB8B}"/>
    <dgm:cxn modelId="{9E856EFD-55AC-4B65-8A33-41D1267CA8FF}" srcId="{C2C4B36D-0AB5-4EDF-85E6-CB1663DC901C}" destId="{55942925-4666-48BB-A0AB-0DE6DCEAB01B}" srcOrd="5" destOrd="0" parTransId="{6C984733-3B34-47E1-A1D7-4E1792A27B8B}" sibTransId="{B62B4BE4-5C23-437F-80ED-78FF75E42F31}"/>
    <dgm:cxn modelId="{1D66ACE4-7B55-4BBB-BDE5-1896756E7831}" type="presParOf" srcId="{462BBEC2-6B2C-4352-AE57-C982DDEC3D5B}" destId="{6A7E36E5-4C13-4013-9F24-B1D1349AC557}" srcOrd="0" destOrd="0" presId="urn:microsoft.com/office/officeart/2018/2/layout/IconCircleList"/>
    <dgm:cxn modelId="{9F257D02-6045-419E-A23F-C17CC697F50B}" type="presParOf" srcId="{6A7E36E5-4C13-4013-9F24-B1D1349AC557}" destId="{954A9FE9-EE2F-491F-8FE8-F8640A882281}" srcOrd="0" destOrd="0" presId="urn:microsoft.com/office/officeart/2018/2/layout/IconCircleList"/>
    <dgm:cxn modelId="{922AF1C1-1676-41DD-B2CE-FBE868FE68FB}" type="presParOf" srcId="{954A9FE9-EE2F-491F-8FE8-F8640A882281}" destId="{4E1D89F1-4498-4F84-8DFE-F160CF7E15A1}" srcOrd="0" destOrd="0" presId="urn:microsoft.com/office/officeart/2018/2/layout/IconCircleList"/>
    <dgm:cxn modelId="{EB3E515F-2ACC-49F6-96A9-75280A0B03B3}" type="presParOf" srcId="{954A9FE9-EE2F-491F-8FE8-F8640A882281}" destId="{2CCCB229-7439-4137-8CC6-6C0FB8982937}" srcOrd="1" destOrd="0" presId="urn:microsoft.com/office/officeart/2018/2/layout/IconCircleList"/>
    <dgm:cxn modelId="{431D2B05-F1A7-4033-A84C-0378968D1DC1}" type="presParOf" srcId="{954A9FE9-EE2F-491F-8FE8-F8640A882281}" destId="{B07C82AC-90E6-4409-AA16-B1245F8CED9D}" srcOrd="2" destOrd="0" presId="urn:microsoft.com/office/officeart/2018/2/layout/IconCircleList"/>
    <dgm:cxn modelId="{3D87DB27-97B3-4270-B450-99D5E0D06FF3}" type="presParOf" srcId="{954A9FE9-EE2F-491F-8FE8-F8640A882281}" destId="{A45AF163-41C1-4ABE-9C34-F6710617C06D}" srcOrd="3" destOrd="0" presId="urn:microsoft.com/office/officeart/2018/2/layout/IconCircleList"/>
    <dgm:cxn modelId="{6BE351FE-ECFC-4E3D-A1C2-766FCBC96AC5}" type="presParOf" srcId="{6A7E36E5-4C13-4013-9F24-B1D1349AC557}" destId="{DB8E1E49-2580-4EDC-A051-6D905DC71AAB}" srcOrd="1" destOrd="0" presId="urn:microsoft.com/office/officeart/2018/2/layout/IconCircleList"/>
    <dgm:cxn modelId="{78CE3CDA-9687-4E00-89D1-6FDB0EF30518}" type="presParOf" srcId="{6A7E36E5-4C13-4013-9F24-B1D1349AC557}" destId="{4FFAABD4-A41E-4B93-BDD9-A16F97CC2C43}" srcOrd="2" destOrd="0" presId="urn:microsoft.com/office/officeart/2018/2/layout/IconCircleList"/>
    <dgm:cxn modelId="{D3B6A62C-977C-4F40-AC92-8DA320125E1D}" type="presParOf" srcId="{4FFAABD4-A41E-4B93-BDD9-A16F97CC2C43}" destId="{903FBEB8-6352-4B11-8500-DC0087D55639}" srcOrd="0" destOrd="0" presId="urn:microsoft.com/office/officeart/2018/2/layout/IconCircleList"/>
    <dgm:cxn modelId="{3FD175B3-EEAB-4803-B32E-7FEF7237233F}" type="presParOf" srcId="{4FFAABD4-A41E-4B93-BDD9-A16F97CC2C43}" destId="{89E68B7E-E501-4A74-B77F-A9CC797A4A32}" srcOrd="1" destOrd="0" presId="urn:microsoft.com/office/officeart/2018/2/layout/IconCircleList"/>
    <dgm:cxn modelId="{B5F5F1FA-0F41-4AF7-9949-8A23B9ABDA43}" type="presParOf" srcId="{4FFAABD4-A41E-4B93-BDD9-A16F97CC2C43}" destId="{84F5D8AA-A110-4A17-BE5E-0894292CA014}" srcOrd="2" destOrd="0" presId="urn:microsoft.com/office/officeart/2018/2/layout/IconCircleList"/>
    <dgm:cxn modelId="{1002DC32-A588-47F7-A4E4-208521EA008D}" type="presParOf" srcId="{4FFAABD4-A41E-4B93-BDD9-A16F97CC2C43}" destId="{3BE3C5D8-4771-41EF-BC69-0A1F03D93A14}" srcOrd="3" destOrd="0" presId="urn:microsoft.com/office/officeart/2018/2/layout/IconCircleList"/>
    <dgm:cxn modelId="{3AE0B2EA-2F5A-49B1-BBED-F54DC8AF9988}" type="presParOf" srcId="{6A7E36E5-4C13-4013-9F24-B1D1349AC557}" destId="{58D8A578-C0FC-42AA-9A9A-D0E65C96F1F2}" srcOrd="3" destOrd="0" presId="urn:microsoft.com/office/officeart/2018/2/layout/IconCircleList"/>
    <dgm:cxn modelId="{BE356C38-88F2-4C8A-B034-F628F06FFC0E}" type="presParOf" srcId="{6A7E36E5-4C13-4013-9F24-B1D1349AC557}" destId="{70E43EEC-54F7-4AA3-B78A-D886DB618CB2}" srcOrd="4" destOrd="0" presId="urn:microsoft.com/office/officeart/2018/2/layout/IconCircleList"/>
    <dgm:cxn modelId="{0F3B9355-D8A1-4161-8B1B-D703C10FB915}" type="presParOf" srcId="{70E43EEC-54F7-4AA3-B78A-D886DB618CB2}" destId="{4926E63C-A817-4D1F-84E4-9B5FAAF679C4}" srcOrd="0" destOrd="0" presId="urn:microsoft.com/office/officeart/2018/2/layout/IconCircleList"/>
    <dgm:cxn modelId="{DF040002-EF28-4BED-9428-9A886D93F4C8}" type="presParOf" srcId="{70E43EEC-54F7-4AA3-B78A-D886DB618CB2}" destId="{FB65C093-D710-45DF-B247-B443A341732C}" srcOrd="1" destOrd="0" presId="urn:microsoft.com/office/officeart/2018/2/layout/IconCircleList"/>
    <dgm:cxn modelId="{693D77FF-8DAC-4607-9586-F7CB68A89392}" type="presParOf" srcId="{70E43EEC-54F7-4AA3-B78A-D886DB618CB2}" destId="{413E6C20-E7C3-4291-8D1C-32CD1D371E06}" srcOrd="2" destOrd="0" presId="urn:microsoft.com/office/officeart/2018/2/layout/IconCircleList"/>
    <dgm:cxn modelId="{17A1D139-5D89-4680-AF7C-35BB38D751FC}" type="presParOf" srcId="{70E43EEC-54F7-4AA3-B78A-D886DB618CB2}" destId="{21D54AB1-24BC-4F57-BFBC-61FCB1D2F6BB}" srcOrd="3" destOrd="0" presId="urn:microsoft.com/office/officeart/2018/2/layout/IconCircleList"/>
    <dgm:cxn modelId="{2CCD92CA-89C1-41E8-8A11-15F58A6A5DC1}" type="presParOf" srcId="{6A7E36E5-4C13-4013-9F24-B1D1349AC557}" destId="{B207B9E7-1A73-49DC-A04D-46C52C22B715}" srcOrd="5" destOrd="0" presId="urn:microsoft.com/office/officeart/2018/2/layout/IconCircleList"/>
    <dgm:cxn modelId="{AD2D3969-DCF5-476B-BCFB-BB2C82FC4F3B}" type="presParOf" srcId="{6A7E36E5-4C13-4013-9F24-B1D1349AC557}" destId="{33BB444D-27CD-478D-BE0E-EC55C8E2BD04}" srcOrd="6" destOrd="0" presId="urn:microsoft.com/office/officeart/2018/2/layout/IconCircleList"/>
    <dgm:cxn modelId="{7834756A-33E4-4C3D-92D2-47ED3A191E24}" type="presParOf" srcId="{33BB444D-27CD-478D-BE0E-EC55C8E2BD04}" destId="{1EE66F1C-E94E-42F9-856C-E612EBDC2FBF}" srcOrd="0" destOrd="0" presId="urn:microsoft.com/office/officeart/2018/2/layout/IconCircleList"/>
    <dgm:cxn modelId="{60CCFC80-896C-4B1D-89B1-C9BE0402C0E1}" type="presParOf" srcId="{33BB444D-27CD-478D-BE0E-EC55C8E2BD04}" destId="{1AB94D98-0F6D-4C03-B59D-FEE745632384}" srcOrd="1" destOrd="0" presId="urn:microsoft.com/office/officeart/2018/2/layout/IconCircleList"/>
    <dgm:cxn modelId="{E012103A-2A27-4F7D-A9B3-7041E9DEF8C2}" type="presParOf" srcId="{33BB444D-27CD-478D-BE0E-EC55C8E2BD04}" destId="{1916F1E0-1C98-46F7-B12A-5CA4B8618BB4}" srcOrd="2" destOrd="0" presId="urn:microsoft.com/office/officeart/2018/2/layout/IconCircleList"/>
    <dgm:cxn modelId="{0DD046DA-0ADB-47FA-8D59-8E22BFBC1E25}" type="presParOf" srcId="{33BB444D-27CD-478D-BE0E-EC55C8E2BD04}" destId="{2B79DC85-C430-46A4-9044-A8097C614AF3}" srcOrd="3" destOrd="0" presId="urn:microsoft.com/office/officeart/2018/2/layout/IconCircleList"/>
    <dgm:cxn modelId="{8E44E2FA-0D3C-459D-A674-27D4ACC8A67F}" type="presParOf" srcId="{6A7E36E5-4C13-4013-9F24-B1D1349AC557}" destId="{1EE998F1-DC76-495A-9436-0C93DD70F928}" srcOrd="7" destOrd="0" presId="urn:microsoft.com/office/officeart/2018/2/layout/IconCircleList"/>
    <dgm:cxn modelId="{F38F6DC0-B694-41D7-860D-887510DEA68A}" type="presParOf" srcId="{6A7E36E5-4C13-4013-9F24-B1D1349AC557}" destId="{3D018533-8847-46AB-BA28-4913796D81E3}" srcOrd="8" destOrd="0" presId="urn:microsoft.com/office/officeart/2018/2/layout/IconCircleList"/>
    <dgm:cxn modelId="{BC790C4B-8ECD-4AC8-87F7-53852DA10E55}" type="presParOf" srcId="{3D018533-8847-46AB-BA28-4913796D81E3}" destId="{1C42FD84-E28A-475E-B829-A3C5B382E18A}" srcOrd="0" destOrd="0" presId="urn:microsoft.com/office/officeart/2018/2/layout/IconCircleList"/>
    <dgm:cxn modelId="{6D6D4765-50E9-4CE5-B174-1E5D0E750472}" type="presParOf" srcId="{3D018533-8847-46AB-BA28-4913796D81E3}" destId="{F16D4B5D-C0A5-4914-8455-73829FC79B69}" srcOrd="1" destOrd="0" presId="urn:microsoft.com/office/officeart/2018/2/layout/IconCircleList"/>
    <dgm:cxn modelId="{7B069643-64D1-45E3-9C45-85437643D1DC}" type="presParOf" srcId="{3D018533-8847-46AB-BA28-4913796D81E3}" destId="{5053C424-25EE-479C-85B0-55EC58BB0DFA}" srcOrd="2" destOrd="0" presId="urn:microsoft.com/office/officeart/2018/2/layout/IconCircleList"/>
    <dgm:cxn modelId="{D9480660-E855-4B1E-89B7-12E5722CED78}" type="presParOf" srcId="{3D018533-8847-46AB-BA28-4913796D81E3}" destId="{82F93E8B-B396-4A92-B6EC-4BBCD4512493}" srcOrd="3" destOrd="0" presId="urn:microsoft.com/office/officeart/2018/2/layout/IconCircleList"/>
    <dgm:cxn modelId="{E751BB51-EEDF-4A09-A21D-F20149C08016}" type="presParOf" srcId="{6A7E36E5-4C13-4013-9F24-B1D1349AC557}" destId="{09FC2D39-8744-4D45-B041-9FA578ADDF06}" srcOrd="9" destOrd="0" presId="urn:microsoft.com/office/officeart/2018/2/layout/IconCircleList"/>
    <dgm:cxn modelId="{822CE0E2-B934-4332-A1F1-5714A4536493}" type="presParOf" srcId="{6A7E36E5-4C13-4013-9F24-B1D1349AC557}" destId="{63B776A1-04B1-48F2-B5C1-2D7AB18308D7}" srcOrd="10" destOrd="0" presId="urn:microsoft.com/office/officeart/2018/2/layout/IconCircleList"/>
    <dgm:cxn modelId="{120AF7D9-F34B-48B8-A61E-0FB6057C8FEA}" type="presParOf" srcId="{63B776A1-04B1-48F2-B5C1-2D7AB18308D7}" destId="{75BBABC9-0C01-4844-A63F-035DC603D87B}" srcOrd="0" destOrd="0" presId="urn:microsoft.com/office/officeart/2018/2/layout/IconCircleList"/>
    <dgm:cxn modelId="{7C6F4964-B139-43D6-8ADD-D5381C0D289D}" type="presParOf" srcId="{63B776A1-04B1-48F2-B5C1-2D7AB18308D7}" destId="{53D2D0C5-23BE-443B-A2F6-28AE3882C33C}" srcOrd="1" destOrd="0" presId="urn:microsoft.com/office/officeart/2018/2/layout/IconCircleList"/>
    <dgm:cxn modelId="{0C07EB72-7F14-4BCA-BE7C-7FB54204258D}" type="presParOf" srcId="{63B776A1-04B1-48F2-B5C1-2D7AB18308D7}" destId="{8E136F8F-C658-4D03-A7ED-0FA220075E2F}" srcOrd="2" destOrd="0" presId="urn:microsoft.com/office/officeart/2018/2/layout/IconCircleList"/>
    <dgm:cxn modelId="{0B2DA6FB-3429-4B6B-8D27-5F394C39EC9C}" type="presParOf" srcId="{63B776A1-04B1-48F2-B5C1-2D7AB18308D7}" destId="{4B585DF2-5C5C-457A-AC1A-EF6FF0624D3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8DB4A-9050-40C1-91CC-1ED55CA00153}">
      <dsp:nvSpPr>
        <dsp:cNvPr id="0" name=""/>
        <dsp:cNvSpPr/>
      </dsp:nvSpPr>
      <dsp:spPr>
        <a:xfrm>
          <a:off x="467417" y="3"/>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Standard (Knowledge, skills and behaviours) </a:t>
          </a:r>
        </a:p>
      </dsp:txBody>
      <dsp:txXfrm>
        <a:off x="467417" y="3"/>
        <a:ext cx="2552308" cy="1531384"/>
      </dsp:txXfrm>
    </dsp:sp>
    <dsp:sp modelId="{6779C6E0-3CFF-49FC-BB51-155E621C50AB}">
      <dsp:nvSpPr>
        <dsp:cNvPr id="0" name=""/>
        <dsp:cNvSpPr/>
      </dsp:nvSpPr>
      <dsp:spPr>
        <a:xfrm>
          <a:off x="3531566" y="3"/>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Maths and English</a:t>
          </a:r>
        </a:p>
      </dsp:txBody>
      <dsp:txXfrm>
        <a:off x="3531566" y="3"/>
        <a:ext cx="2552308" cy="1531384"/>
      </dsp:txXfrm>
    </dsp:sp>
    <dsp:sp modelId="{623F9A2B-B594-4EA7-96A2-D7F3B75AD4BE}">
      <dsp:nvSpPr>
        <dsp:cNvPr id="0" name=""/>
        <dsp:cNvSpPr/>
      </dsp:nvSpPr>
      <dsp:spPr>
        <a:xfrm>
          <a:off x="497101" y="1873111"/>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Off the job training </a:t>
          </a:r>
        </a:p>
      </dsp:txBody>
      <dsp:txXfrm>
        <a:off x="497101" y="1873111"/>
        <a:ext cx="2552308" cy="1531384"/>
      </dsp:txXfrm>
    </dsp:sp>
    <dsp:sp modelId="{504FABC5-48BD-4337-BEA3-555692AF8F22}">
      <dsp:nvSpPr>
        <dsp:cNvPr id="0" name=""/>
        <dsp:cNvSpPr/>
      </dsp:nvSpPr>
      <dsp:spPr>
        <a:xfrm>
          <a:off x="3548921" y="1868533"/>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Gateway </a:t>
          </a:r>
        </a:p>
      </dsp:txBody>
      <dsp:txXfrm>
        <a:off x="3548921" y="1868533"/>
        <a:ext cx="2552308" cy="1531384"/>
      </dsp:txXfrm>
    </dsp:sp>
    <dsp:sp modelId="{44B2B0A8-E2CC-48AB-B613-B13E048B46AB}">
      <dsp:nvSpPr>
        <dsp:cNvPr id="0" name=""/>
        <dsp:cNvSpPr/>
      </dsp:nvSpPr>
      <dsp:spPr>
        <a:xfrm>
          <a:off x="497969" y="3577553"/>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End point assessment</a:t>
          </a:r>
        </a:p>
      </dsp:txBody>
      <dsp:txXfrm>
        <a:off x="497969" y="3577553"/>
        <a:ext cx="2552308" cy="1531384"/>
      </dsp:txXfrm>
    </dsp:sp>
    <dsp:sp modelId="{814BE14B-FE33-4F96-BB59-40B483D2330D}">
      <dsp:nvSpPr>
        <dsp:cNvPr id="0" name=""/>
        <dsp:cNvSpPr/>
      </dsp:nvSpPr>
      <dsp:spPr>
        <a:xfrm>
          <a:off x="3565792" y="3577553"/>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t>Additional qualifications (E.g. paediatric first aid)</a:t>
          </a:r>
        </a:p>
      </dsp:txBody>
      <dsp:txXfrm>
        <a:off x="3565792" y="3577553"/>
        <a:ext cx="2552308" cy="1531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D89F1-4498-4F84-8DFE-F160CF7E15A1}">
      <dsp:nvSpPr>
        <dsp:cNvPr id="0" name=""/>
        <dsp:cNvSpPr/>
      </dsp:nvSpPr>
      <dsp:spPr>
        <a:xfrm>
          <a:off x="82613" y="90855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CCB229-7439-4137-8CC6-6C0FB8982937}">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5AF163-41C1-4ABE-9C34-F6710617C06D}">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Virtual classrooms </a:t>
          </a:r>
        </a:p>
      </dsp:txBody>
      <dsp:txXfrm>
        <a:off x="1172126" y="908559"/>
        <a:ext cx="2114937" cy="897246"/>
      </dsp:txXfrm>
    </dsp:sp>
    <dsp:sp modelId="{903FBEB8-6352-4B11-8500-DC0087D55639}">
      <dsp:nvSpPr>
        <dsp:cNvPr id="0" name=""/>
        <dsp:cNvSpPr/>
      </dsp:nvSpPr>
      <dsp:spPr>
        <a:xfrm>
          <a:off x="3733500" y="866630"/>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E68B7E-E501-4A74-B77F-A9CC797A4A32}">
      <dsp:nvSpPr>
        <dsp:cNvPr id="0" name=""/>
        <dsp:cNvSpPr/>
      </dsp:nvSpPr>
      <dsp:spPr>
        <a:xfrm>
          <a:off x="3925075" y="1053496"/>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E3C5D8-4771-41EF-BC69-0A1F03D93A14}">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endParaRPr lang="en-US" sz="2400" kern="1200"/>
        </a:p>
      </dsp:txBody>
      <dsp:txXfrm>
        <a:off x="4745088" y="908559"/>
        <a:ext cx="2114937" cy="897246"/>
      </dsp:txXfrm>
    </dsp:sp>
    <dsp:sp modelId="{4926E63C-A817-4D1F-84E4-9B5FAAF679C4}">
      <dsp:nvSpPr>
        <dsp:cNvPr id="0" name=""/>
        <dsp:cNvSpPr/>
      </dsp:nvSpPr>
      <dsp:spPr>
        <a:xfrm>
          <a:off x="7228536" y="90855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65C093-D710-45DF-B247-B443A341732C}">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D54AB1-24BC-4F57-BFBC-61FCB1D2F6BB}">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1-2-1 Tutor Support </a:t>
          </a:r>
        </a:p>
      </dsp:txBody>
      <dsp:txXfrm>
        <a:off x="8318049" y="908559"/>
        <a:ext cx="2114937" cy="897246"/>
      </dsp:txXfrm>
    </dsp:sp>
    <dsp:sp modelId="{1EE66F1C-E94E-42F9-856C-E612EBDC2FBF}">
      <dsp:nvSpPr>
        <dsp:cNvPr id="0" name=""/>
        <dsp:cNvSpPr/>
      </dsp:nvSpPr>
      <dsp:spPr>
        <a:xfrm>
          <a:off x="82613" y="2545532"/>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B94D98-0F6D-4C03-B59D-FEE745632384}">
      <dsp:nvSpPr>
        <dsp:cNvPr id="0" name=""/>
        <dsp:cNvSpPr/>
      </dsp:nvSpPr>
      <dsp:spPr>
        <a:xfrm flipV="1">
          <a:off x="7270544" y="2677043"/>
          <a:ext cx="520402" cy="562628"/>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79DC85-C430-46A4-9044-A8097C614AF3}">
      <dsp:nvSpPr>
        <dsp:cNvPr id="0" name=""/>
        <dsp:cNvSpPr/>
      </dsp:nvSpPr>
      <dsp:spPr>
        <a:xfrm>
          <a:off x="8257270" y="2668913"/>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BPN boost – personal development, career information advice and guidance and welfare programme</a:t>
          </a:r>
        </a:p>
      </dsp:txBody>
      <dsp:txXfrm>
        <a:off x="8257270" y="2668913"/>
        <a:ext cx="2114937" cy="897246"/>
      </dsp:txXfrm>
    </dsp:sp>
    <dsp:sp modelId="{1C42FD84-E28A-475E-B829-A3C5B382E18A}">
      <dsp:nvSpPr>
        <dsp:cNvPr id="0" name=""/>
        <dsp:cNvSpPr/>
      </dsp:nvSpPr>
      <dsp:spPr>
        <a:xfrm>
          <a:off x="3655575" y="2545532"/>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6D4B5D-C0A5-4914-8455-73829FC79B69}">
      <dsp:nvSpPr>
        <dsp:cNvPr id="0" name=""/>
        <dsp:cNvSpPr/>
      </dsp:nvSpPr>
      <dsp:spPr>
        <a:xfrm>
          <a:off x="3876651" y="2723072"/>
          <a:ext cx="520402" cy="52040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F93E8B-B396-4A92-B6EC-4BBCD4512493}">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Independent research </a:t>
          </a:r>
        </a:p>
      </dsp:txBody>
      <dsp:txXfrm>
        <a:off x="4745088" y="2545532"/>
        <a:ext cx="2114937" cy="897246"/>
      </dsp:txXfrm>
    </dsp:sp>
    <dsp:sp modelId="{75BBABC9-0C01-4844-A63F-035DC603D87B}">
      <dsp:nvSpPr>
        <dsp:cNvPr id="0" name=""/>
        <dsp:cNvSpPr/>
      </dsp:nvSpPr>
      <dsp:spPr>
        <a:xfrm>
          <a:off x="7119682" y="2509732"/>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D2D0C5-23BE-443B-A2F6-28AE3882C33C}">
      <dsp:nvSpPr>
        <dsp:cNvPr id="0" name=""/>
        <dsp:cNvSpPr/>
      </dsp:nvSpPr>
      <dsp:spPr>
        <a:xfrm>
          <a:off x="275930" y="2690412"/>
          <a:ext cx="520402" cy="52040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585DF2-5C5C-457A-AC1A-EF6FF0624D37}">
      <dsp:nvSpPr>
        <dsp:cNvPr id="0" name=""/>
        <dsp:cNvSpPr/>
      </dsp:nvSpPr>
      <dsp:spPr>
        <a:xfrm>
          <a:off x="8318049"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endParaRPr lang="en-US" sz="1800" kern="1200">
            <a:latin typeface="+mj-lt"/>
          </a:endParaRPr>
        </a:p>
      </dsp:txBody>
      <dsp:txXfrm>
        <a:off x="8318049" y="2545532"/>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B92575-DADA-404E-BB12-0D9E9F23339E}"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4B906-5D0D-5E42-9CE1-536D6E7C3D2D}" type="slidenum">
              <a:rPr lang="en-US" smtClean="0"/>
              <a:t>‹#›</a:t>
            </a:fld>
            <a:endParaRPr lang="en-US"/>
          </a:p>
        </p:txBody>
      </p:sp>
    </p:spTree>
    <p:extLst>
      <p:ext uri="{BB962C8B-B14F-4D97-AF65-F5344CB8AC3E}">
        <p14:creationId xmlns:p14="http://schemas.microsoft.com/office/powerpoint/2010/main" val="340708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a:t>Apprentices are members of staff</a:t>
            </a:r>
          </a:p>
          <a:p>
            <a:pPr marL="457200" indent="-457200">
              <a:buFont typeface="Arial" panose="020B0604020202020204" pitchFamily="34" charset="0"/>
              <a:buChar char="•"/>
            </a:pPr>
            <a:r>
              <a:rPr lang="en-GB"/>
              <a:t>Apprentices must have a contract of employment that covers the duration of their programme</a:t>
            </a:r>
          </a:p>
          <a:p>
            <a:pPr marL="457200" indent="-457200">
              <a:buFont typeface="Arial" panose="020B0604020202020204" pitchFamily="34" charset="0"/>
              <a:buChar char="•"/>
            </a:pPr>
            <a:r>
              <a:rPr lang="en-GB"/>
              <a:t>Apprentices cannot contribute to the cost of their training</a:t>
            </a:r>
          </a:p>
          <a:p>
            <a:pPr marL="457200" indent="-457200">
              <a:buFont typeface="Arial" panose="020B0604020202020204" pitchFamily="34" charset="0"/>
              <a:buChar char="•"/>
            </a:pPr>
            <a:r>
              <a:rPr lang="en-GB"/>
              <a:t>Apprentices must be allowed time to study</a:t>
            </a:r>
          </a:p>
          <a:p>
            <a:pPr marL="457200" indent="-457200">
              <a:buFont typeface="Arial" panose="020B0604020202020204" pitchFamily="34" charset="0"/>
              <a:buChar char="•"/>
            </a:pPr>
            <a:r>
              <a:rPr lang="en-GB"/>
              <a:t>Apprentices must be on programme for a minimum of 12 months</a:t>
            </a:r>
          </a:p>
          <a:p>
            <a:pPr marL="457200" indent="-457200">
              <a:buFont typeface="Arial" panose="020B0604020202020204" pitchFamily="34" charset="0"/>
              <a:buChar char="•"/>
            </a:pPr>
            <a:r>
              <a:rPr lang="en-GB"/>
              <a:t>Employers (Mentors) must attend and contribute to the Apprentice Induction and agree the individual learning plan</a:t>
            </a:r>
          </a:p>
          <a:p>
            <a:pPr marL="457200" indent="-457200">
              <a:buFont typeface="Arial" panose="020B0604020202020204" pitchFamily="34" charset="0"/>
              <a:buChar char="•"/>
            </a:pPr>
            <a:r>
              <a:rPr lang="en-GB"/>
              <a:t>This is a collaboration whereby BPN supports the Employer and the apprentice</a:t>
            </a:r>
          </a:p>
          <a:p>
            <a:endParaRPr lang="en-GB"/>
          </a:p>
        </p:txBody>
      </p:sp>
      <p:sp>
        <p:nvSpPr>
          <p:cNvPr id="4" name="Slide Number Placeholder 3"/>
          <p:cNvSpPr>
            <a:spLocks noGrp="1"/>
          </p:cNvSpPr>
          <p:nvPr>
            <p:ph type="sldNum" sz="quarter" idx="5"/>
          </p:nvPr>
        </p:nvSpPr>
        <p:spPr/>
        <p:txBody>
          <a:bodyPr/>
          <a:lstStyle/>
          <a:p>
            <a:fld id="{1D59C47B-4932-4C24-9B9E-A2CB2B7C162B}" type="slidenum">
              <a:rPr lang="en-GB" smtClean="0"/>
              <a:t>2</a:t>
            </a:fld>
            <a:endParaRPr lang="en-GB"/>
          </a:p>
        </p:txBody>
      </p:sp>
    </p:spTree>
    <p:extLst>
      <p:ext uri="{BB962C8B-B14F-4D97-AF65-F5344CB8AC3E}">
        <p14:creationId xmlns:p14="http://schemas.microsoft.com/office/powerpoint/2010/main" val="3601763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mj-lt"/>
              </a:rPr>
              <a:t>You will be placed into the unplaced cohort – this allows the placement </a:t>
            </a:r>
            <a:r>
              <a:rPr lang="en-GB" sz="1200" err="1">
                <a:latin typeface="+mj-lt"/>
              </a:rPr>
              <a:t>resourcers</a:t>
            </a:r>
            <a:r>
              <a:rPr lang="en-GB" sz="1200">
                <a:latin typeface="+mj-lt"/>
              </a:rPr>
              <a:t> to prioritise finding you an employer.</a:t>
            </a:r>
          </a:p>
          <a:p>
            <a:r>
              <a:rPr lang="en-GB" sz="1200">
                <a:latin typeface="+mj-lt"/>
              </a:rPr>
              <a:t>A screening form or call would need to be completed so that we can check your eligibility and requirements for a role. </a:t>
            </a:r>
          </a:p>
          <a:p>
            <a:r>
              <a:rPr lang="en-GB" sz="1200">
                <a:latin typeface="+mj-lt"/>
              </a:rPr>
              <a:t>Check current vacancies – We will see what vacancies we have in your local area. If we have live vacancies, we will discuss the details of the role with you and get your CV sent if you are interested,</a:t>
            </a:r>
          </a:p>
          <a:p>
            <a:r>
              <a:rPr lang="en-GB" sz="1200">
                <a:latin typeface="+mj-lt"/>
              </a:rPr>
              <a:t>If there are no vacancies, we will support you in finding vacancies by contacting local settings and asking if they have or will have any apprenticeship vacancies. We also have brochures that can guide you on how to approach employer. </a:t>
            </a:r>
          </a:p>
          <a:p>
            <a:endParaRPr lang="en-GB" sz="1200">
              <a:latin typeface="+mj-lt"/>
            </a:endParaRPr>
          </a:p>
          <a:p>
            <a:endParaRPr lang="en-GB" sz="1200">
              <a:latin typeface="+mj-lt"/>
            </a:endParaRPr>
          </a:p>
          <a:p>
            <a:endParaRPr lang="en-GB"/>
          </a:p>
        </p:txBody>
      </p:sp>
      <p:sp>
        <p:nvSpPr>
          <p:cNvPr id="4" name="Slide Number Placeholder 3"/>
          <p:cNvSpPr>
            <a:spLocks noGrp="1"/>
          </p:cNvSpPr>
          <p:nvPr>
            <p:ph type="sldNum" sz="quarter" idx="5"/>
          </p:nvPr>
        </p:nvSpPr>
        <p:spPr/>
        <p:txBody>
          <a:bodyPr/>
          <a:lstStyle/>
          <a:p>
            <a:fld id="{D7A4B906-5D0D-5E42-9CE1-536D6E7C3D2D}" type="slidenum">
              <a:rPr lang="en-US" smtClean="0"/>
              <a:t>11</a:t>
            </a:fld>
            <a:endParaRPr lang="en-US"/>
          </a:p>
        </p:txBody>
      </p:sp>
    </p:spTree>
    <p:extLst>
      <p:ext uri="{BB962C8B-B14F-4D97-AF65-F5344CB8AC3E}">
        <p14:creationId xmlns:p14="http://schemas.microsoft.com/office/powerpoint/2010/main" val="3239507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 are invited to an interview, we will arrange a suitable date and time. Sometimes employers would ask you to stay for some time, maybe an hour to complete a stay and play. The employers are looking to see how you engage with the children. You will be sent some interview guidance that can be used to gain confidence. </a:t>
            </a:r>
          </a:p>
          <a:p>
            <a:r>
              <a:rPr lang="en-GB"/>
              <a:t>The employer will then give me feedback on whether you are successful or not. </a:t>
            </a:r>
          </a:p>
          <a:p>
            <a:endParaRPr lang="en-GB"/>
          </a:p>
          <a:p>
            <a:r>
              <a:rPr lang="en-GB"/>
              <a:t>If you are successful, we will process your application to start the enrolment process. You would need to go through standard employment checks such as applying for a DBS if you have not already got one, checking your references, so please ensure you have 2 referees details available and ID check. </a:t>
            </a:r>
          </a:p>
        </p:txBody>
      </p:sp>
      <p:sp>
        <p:nvSpPr>
          <p:cNvPr id="4" name="Slide Number Placeholder 3"/>
          <p:cNvSpPr>
            <a:spLocks noGrp="1"/>
          </p:cNvSpPr>
          <p:nvPr>
            <p:ph type="sldNum" sz="quarter" idx="5"/>
          </p:nvPr>
        </p:nvSpPr>
        <p:spPr/>
        <p:txBody>
          <a:bodyPr/>
          <a:lstStyle/>
          <a:p>
            <a:fld id="{A435461E-EB4F-4A0F-9D8B-D584913A335B}" type="slidenum">
              <a:rPr lang="en-GB" smtClean="0"/>
              <a:t>12</a:t>
            </a:fld>
            <a:endParaRPr lang="en-GB"/>
          </a:p>
        </p:txBody>
      </p:sp>
    </p:spTree>
    <p:extLst>
      <p:ext uri="{BB962C8B-B14F-4D97-AF65-F5344CB8AC3E}">
        <p14:creationId xmlns:p14="http://schemas.microsoft.com/office/powerpoint/2010/main" val="290508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Is it guaranteed you will find me a placement – Unfortunately, we cannot guarantee we will find you a placement</a:t>
            </a:r>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13</a:t>
            </a:fld>
            <a:endParaRPr lang="en-GB"/>
          </a:p>
        </p:txBody>
      </p:sp>
    </p:spTree>
    <p:extLst>
      <p:ext uri="{BB962C8B-B14F-4D97-AF65-F5344CB8AC3E}">
        <p14:creationId xmlns:p14="http://schemas.microsoft.com/office/powerpoint/2010/main" val="4054543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B4EFFE5C-0252-4EE1-A027-5BC7A374D10F}" type="slidenum">
              <a:rPr lang="en-GB" smtClean="0"/>
              <a:t>14</a:t>
            </a:fld>
            <a:endParaRPr lang="en-GB"/>
          </a:p>
        </p:txBody>
      </p:sp>
    </p:spTree>
    <p:extLst>
      <p:ext uri="{BB962C8B-B14F-4D97-AF65-F5344CB8AC3E}">
        <p14:creationId xmlns:p14="http://schemas.microsoft.com/office/powerpoint/2010/main" val="1245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 elements: </a:t>
            </a:r>
          </a:p>
          <a:p>
            <a:r>
              <a:rPr lang="en-GB"/>
              <a:t>Standard – knowledge, skills and behaviours to be met </a:t>
            </a:r>
          </a:p>
          <a:p>
            <a:r>
              <a:rPr lang="en-GB"/>
              <a:t>Maths and English FS </a:t>
            </a:r>
          </a:p>
          <a:p>
            <a:r>
              <a:rPr lang="en-GB"/>
              <a:t>Off the job training </a:t>
            </a:r>
          </a:p>
          <a:p>
            <a:r>
              <a:rPr lang="en-GB"/>
              <a:t>Gateway – confirm ready for EPA </a:t>
            </a:r>
          </a:p>
          <a:p>
            <a:r>
              <a:rPr lang="en-GB"/>
              <a:t>EPA </a:t>
            </a:r>
          </a:p>
        </p:txBody>
      </p:sp>
      <p:sp>
        <p:nvSpPr>
          <p:cNvPr id="4" name="Slide Number Placeholder 3"/>
          <p:cNvSpPr>
            <a:spLocks noGrp="1"/>
          </p:cNvSpPr>
          <p:nvPr>
            <p:ph type="sldNum" sz="quarter" idx="5"/>
          </p:nvPr>
        </p:nvSpPr>
        <p:spPr/>
        <p:txBody>
          <a:bodyPr/>
          <a:lstStyle/>
          <a:p>
            <a:fld id="{D7A4B906-5D0D-5E42-9CE1-536D6E7C3D2D}" type="slidenum">
              <a:rPr lang="en-US" smtClean="0"/>
              <a:t>3</a:t>
            </a:fld>
            <a:endParaRPr lang="en-US"/>
          </a:p>
        </p:txBody>
      </p:sp>
    </p:spTree>
    <p:extLst>
      <p:ext uri="{BB962C8B-B14F-4D97-AF65-F5344CB8AC3E}">
        <p14:creationId xmlns:p14="http://schemas.microsoft.com/office/powerpoint/2010/main" val="162644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Earn While You Learn</a:t>
            </a:r>
            <a:r>
              <a:rPr lang="en-GB"/>
              <a:t>: Gain a salary while acquiring skills and </a:t>
            </a:r>
            <a:r>
              <a:rPr lang="en-GB" err="1"/>
              <a:t>qualifications.</a:t>
            </a:r>
            <a:r>
              <a:rPr lang="en-GB" b="1" err="1"/>
              <a:t>Hands</a:t>
            </a:r>
            <a:r>
              <a:rPr lang="en-GB" b="1"/>
              <a:t>-On Experience</a:t>
            </a:r>
            <a:r>
              <a:rPr lang="en-GB"/>
              <a:t>: Develop practical skills in a real work environment.</a:t>
            </a:r>
            <a:r>
              <a:rPr lang="en-GB" b="1"/>
              <a:t> </a:t>
            </a:r>
          </a:p>
          <a:p>
            <a:r>
              <a:rPr lang="en-GB" b="1"/>
              <a:t>Support and Mentoring</a:t>
            </a:r>
            <a:r>
              <a:rPr lang="en-GB"/>
              <a:t>: Work alongside experienced professionals who guide and support </a:t>
            </a:r>
            <a:r>
              <a:rPr lang="en-GB" err="1"/>
              <a:t>you.</a:t>
            </a:r>
            <a:r>
              <a:rPr lang="en-GB" b="1" err="1"/>
              <a:t>Career</a:t>
            </a:r>
            <a:r>
              <a:rPr lang="en-GB" b="1"/>
              <a:t> Progression</a:t>
            </a:r>
            <a:r>
              <a:rPr lang="en-GB"/>
              <a:t>: Build a foundation for higher-level qualifications or future job </a:t>
            </a:r>
            <a:r>
              <a:rPr lang="en-GB" err="1"/>
              <a:t>roles.</a:t>
            </a:r>
            <a:r>
              <a:rPr lang="en-GB" b="1" err="1"/>
              <a:t>Avoid</a:t>
            </a:r>
            <a:r>
              <a:rPr lang="en-GB" b="1"/>
              <a:t> Student Debt</a:t>
            </a:r>
            <a:r>
              <a:rPr lang="en-GB"/>
              <a:t>: Learn without incurring student loans or tuition </a:t>
            </a:r>
            <a:r>
              <a:rPr lang="en-GB" err="1"/>
              <a:t>fees.</a:t>
            </a:r>
            <a:r>
              <a:rPr lang="en-GB" b="1" err="1"/>
              <a:t>Boost</a:t>
            </a:r>
            <a:r>
              <a:rPr lang="en-GB" b="1"/>
              <a:t> Employability</a:t>
            </a:r>
            <a:r>
              <a:rPr lang="en-GB"/>
              <a:t>: Gain valuable work experience that stands out to future </a:t>
            </a:r>
            <a:r>
              <a:rPr lang="en-GB" err="1"/>
              <a:t>employers.</a:t>
            </a:r>
            <a:r>
              <a:rPr lang="en-GB" b="1" err="1"/>
              <a:t>Gain</a:t>
            </a:r>
            <a:r>
              <a:rPr lang="en-GB" b="1"/>
              <a:t> a Nationally Recognized Qualification</a:t>
            </a:r>
            <a:r>
              <a:rPr lang="en-GB"/>
              <a:t>: Achieve a respected certification that opens up more </a:t>
            </a:r>
            <a:r>
              <a:rPr lang="en-GB" err="1"/>
              <a:t>opportunities.</a:t>
            </a:r>
            <a:r>
              <a:rPr lang="en-GB" b="1" err="1"/>
              <a:t>Develop</a:t>
            </a:r>
            <a:r>
              <a:rPr lang="en-GB" b="1"/>
              <a:t> Soft Skills</a:t>
            </a:r>
            <a:r>
              <a:rPr lang="en-GB"/>
              <a:t>: Improve communication, teamwork, and problem-solving skills.</a:t>
            </a:r>
          </a:p>
        </p:txBody>
      </p:sp>
      <p:sp>
        <p:nvSpPr>
          <p:cNvPr id="4" name="Slide Number Placeholder 3"/>
          <p:cNvSpPr>
            <a:spLocks noGrp="1"/>
          </p:cNvSpPr>
          <p:nvPr>
            <p:ph type="sldNum" sz="quarter" idx="5"/>
          </p:nvPr>
        </p:nvSpPr>
        <p:spPr/>
        <p:txBody>
          <a:bodyPr/>
          <a:lstStyle/>
          <a:p>
            <a:fld id="{D7A4B906-5D0D-5E42-9CE1-536D6E7C3D2D}" type="slidenum">
              <a:rPr lang="en-US" smtClean="0"/>
              <a:t>4</a:t>
            </a:fld>
            <a:endParaRPr lang="en-US"/>
          </a:p>
        </p:txBody>
      </p:sp>
    </p:spTree>
    <p:extLst>
      <p:ext uri="{BB962C8B-B14F-4D97-AF65-F5344CB8AC3E}">
        <p14:creationId xmlns:p14="http://schemas.microsoft.com/office/powerpoint/2010/main" val="2452699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A4B906-5D0D-5E42-9CE1-536D6E7C3D2D}" type="slidenum">
              <a:rPr lang="en-US" smtClean="0"/>
              <a:t>5</a:t>
            </a:fld>
            <a:endParaRPr lang="en-US"/>
          </a:p>
        </p:txBody>
      </p:sp>
    </p:spTree>
    <p:extLst>
      <p:ext uri="{BB962C8B-B14F-4D97-AF65-F5344CB8AC3E}">
        <p14:creationId xmlns:p14="http://schemas.microsoft.com/office/powerpoint/2010/main" val="377030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A4B906-5D0D-5E42-9CE1-536D6E7C3D2D}" type="slidenum">
              <a:rPr lang="en-US" smtClean="0"/>
              <a:t>7</a:t>
            </a:fld>
            <a:endParaRPr lang="en-US"/>
          </a:p>
        </p:txBody>
      </p:sp>
    </p:spTree>
    <p:extLst>
      <p:ext uri="{BB962C8B-B14F-4D97-AF65-F5344CB8AC3E}">
        <p14:creationId xmlns:p14="http://schemas.microsoft.com/office/powerpoint/2010/main" val="1499150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A4B906-5D0D-5E42-9CE1-536D6E7C3D2D}" type="slidenum">
              <a:rPr lang="en-US" smtClean="0"/>
              <a:t>6</a:t>
            </a:fld>
            <a:endParaRPr lang="en-US"/>
          </a:p>
        </p:txBody>
      </p:sp>
    </p:spTree>
    <p:extLst>
      <p:ext uri="{BB962C8B-B14F-4D97-AF65-F5344CB8AC3E}">
        <p14:creationId xmlns:p14="http://schemas.microsoft.com/office/powerpoint/2010/main" val="2766831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A4B906-5D0D-5E42-9CE1-536D6E7C3D2D}" type="slidenum">
              <a:rPr lang="en-US" smtClean="0"/>
              <a:t>11</a:t>
            </a:fld>
            <a:endParaRPr lang="en-US"/>
          </a:p>
        </p:txBody>
      </p:sp>
    </p:spTree>
    <p:extLst>
      <p:ext uri="{BB962C8B-B14F-4D97-AF65-F5344CB8AC3E}">
        <p14:creationId xmlns:p14="http://schemas.microsoft.com/office/powerpoint/2010/main" val="899681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A4B906-5D0D-5E42-9CE1-536D6E7C3D2D}" type="slidenum">
              <a:rPr lang="en-US" smtClean="0"/>
              <a:t>12</a:t>
            </a:fld>
            <a:endParaRPr lang="en-US"/>
          </a:p>
        </p:txBody>
      </p:sp>
    </p:spTree>
    <p:extLst>
      <p:ext uri="{BB962C8B-B14F-4D97-AF65-F5344CB8AC3E}">
        <p14:creationId xmlns:p14="http://schemas.microsoft.com/office/powerpoint/2010/main" val="3465376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you apply for an apprenticeship with Best Practice Network, if you have no employer, you would be classed as an unplaced learner. This term allows us to understand that you need support with finding an employer. </a:t>
            </a:r>
          </a:p>
        </p:txBody>
      </p:sp>
      <p:sp>
        <p:nvSpPr>
          <p:cNvPr id="4" name="Slide Number Placeholder 3"/>
          <p:cNvSpPr>
            <a:spLocks noGrp="1"/>
          </p:cNvSpPr>
          <p:nvPr>
            <p:ph type="sldNum" sz="quarter" idx="5"/>
          </p:nvPr>
        </p:nvSpPr>
        <p:spPr/>
        <p:txBody>
          <a:bodyPr/>
          <a:lstStyle/>
          <a:p>
            <a:fld id="{1D59C47B-4932-4C24-9B9E-A2CB2B7C162B}" type="slidenum">
              <a:rPr lang="en-GB" smtClean="0"/>
              <a:t>10</a:t>
            </a:fld>
            <a:endParaRPr lang="en-GB"/>
          </a:p>
        </p:txBody>
      </p:sp>
    </p:spTree>
    <p:extLst>
      <p:ext uri="{BB962C8B-B14F-4D97-AF65-F5344CB8AC3E}">
        <p14:creationId xmlns:p14="http://schemas.microsoft.com/office/powerpoint/2010/main" val="3601763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PN Title Slide with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0" y="3438940"/>
            <a:ext cx="4208585" cy="1907589"/>
          </a:xfrm>
        </p:spPr>
        <p:txBody>
          <a:bodyPr anchor="b"/>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7" name="Picture 6">
            <a:extLst>
              <a:ext uri="{FF2B5EF4-FFF2-40B4-BE49-F238E27FC236}">
                <a16:creationId xmlns:a16="http://schemas.microsoft.com/office/drawing/2014/main" id="{61576D2E-33EE-6E44-80D8-28317681B81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871222" y="1688961"/>
            <a:ext cx="3428861" cy="3428861"/>
          </a:xfrm>
          <a:prstGeom prst="ellipse">
            <a:avLst/>
          </a:prstGeom>
        </p:spPr>
      </p:pic>
    </p:spTree>
    <p:extLst>
      <p:ext uri="{BB962C8B-B14F-4D97-AF65-F5344CB8AC3E}">
        <p14:creationId xmlns:p14="http://schemas.microsoft.com/office/powerpoint/2010/main" val="1933849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A96B61-84F4-6343-9FF1-6B80FB0CF0AC}"/>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3291576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5F3B-04BA-E848-90CB-4EBCA900A5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2BE7ACC-62A6-DD42-8C9F-85D327B11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C74A210-5014-A140-85E1-C1A0D24C745E}"/>
              </a:ext>
            </a:extLst>
          </p:cNvPr>
          <p:cNvSpPr>
            <a:spLocks noGrp="1"/>
          </p:cNvSpPr>
          <p:nvPr>
            <p:ph type="body" sz="half" idx="2"/>
          </p:nvPr>
        </p:nvSpPr>
        <p:spPr>
          <a:xfrm>
            <a:off x="839788" y="2286000"/>
            <a:ext cx="3932237" cy="3582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6D83B0F-E20F-D442-9304-C05A10709A32}"/>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51773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5D19-9875-A248-A902-AA6BDF527C9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24AFC93-B6FB-414D-B6E8-505F7CC1A1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5D9D053-0352-D147-8F46-E55C4EC7D1E9}"/>
              </a:ext>
            </a:extLst>
          </p:cNvPr>
          <p:cNvSpPr>
            <a:spLocks noGrp="1"/>
          </p:cNvSpPr>
          <p:nvPr>
            <p:ph type="body" sz="half" idx="2"/>
          </p:nvPr>
        </p:nvSpPr>
        <p:spPr>
          <a:xfrm>
            <a:off x="839788" y="2211858"/>
            <a:ext cx="3932237" cy="36571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F5BB5A3F-80FC-7342-98DA-DCA523CBC96A}"/>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3058285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5D19-9875-A248-A902-AA6BDF527C9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24AFC93-B6FB-414D-B6E8-505F7CC1A15A}"/>
              </a:ext>
            </a:extLst>
          </p:cNvPr>
          <p:cNvSpPr>
            <a:spLocks noGrp="1"/>
          </p:cNvSpPr>
          <p:nvPr>
            <p:ph type="pic" idx="1"/>
          </p:nvPr>
        </p:nvSpPr>
        <p:spPr>
          <a:xfrm>
            <a:off x="5183188" y="0"/>
            <a:ext cx="700881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5D9D053-0352-D147-8F46-E55C4EC7D1E9}"/>
              </a:ext>
            </a:extLst>
          </p:cNvPr>
          <p:cNvSpPr>
            <a:spLocks noGrp="1"/>
          </p:cNvSpPr>
          <p:nvPr>
            <p:ph type="body" sz="half" idx="2"/>
          </p:nvPr>
        </p:nvSpPr>
        <p:spPr>
          <a:xfrm>
            <a:off x="839788" y="2211858"/>
            <a:ext cx="3932237" cy="36571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F5BB5A3F-80FC-7342-98DA-DCA523CBC96A}"/>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1323740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or Section Header al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DC50F9-CB28-0B4A-BDB8-C2496C5D52E5}"/>
              </a:ext>
            </a:extLst>
          </p:cNvPr>
          <p:cNvSpPr>
            <a:spLocks noGrp="1"/>
          </p:cNvSpPr>
          <p:nvPr>
            <p:ph type="sldNum" sz="quarter" idx="12"/>
          </p:nvPr>
        </p:nvSpPr>
        <p:spPr/>
        <p:txBody>
          <a:bodyPr/>
          <a:lstStyle/>
          <a:p>
            <a:fld id="{E888C95C-3688-1A42-9BEF-F4465239C174}" type="slidenum">
              <a:rPr lang="en-GB" smtClean="0"/>
              <a:t>‹#›</a:t>
            </a:fld>
            <a:endParaRPr lang="en-GB"/>
          </a:p>
        </p:txBody>
      </p:sp>
      <p:sp>
        <p:nvSpPr>
          <p:cNvPr id="8" name="Oval 7">
            <a:extLst>
              <a:ext uri="{FF2B5EF4-FFF2-40B4-BE49-F238E27FC236}">
                <a16:creationId xmlns:a16="http://schemas.microsoft.com/office/drawing/2014/main" id="{8CF4BAC3-88D6-9343-BB07-BC83CC7AD5C7}"/>
              </a:ext>
            </a:extLst>
          </p:cNvPr>
          <p:cNvSpPr/>
          <p:nvPr userDrawn="1"/>
        </p:nvSpPr>
        <p:spPr>
          <a:xfrm>
            <a:off x="2190010" y="-595634"/>
            <a:ext cx="7811980" cy="78119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A15745-E28D-EF43-8DE0-594803162DB6}"/>
              </a:ext>
            </a:extLst>
          </p:cNvPr>
          <p:cNvSpPr>
            <a:spLocks noGrp="1"/>
          </p:cNvSpPr>
          <p:nvPr>
            <p:ph type="title"/>
          </p:nvPr>
        </p:nvSpPr>
        <p:spPr>
          <a:xfrm>
            <a:off x="3416557" y="958881"/>
            <a:ext cx="5358885" cy="4441021"/>
          </a:xfrm>
        </p:spPr>
        <p:txBody>
          <a:bodyPr anchor="ctr"/>
          <a:lstStyle>
            <a:lvl1pPr algn="ctr">
              <a:defRPr sz="4800" b="1" i="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A98BAE1D-B9A6-1B43-A8F8-5F2B71C67B53}"/>
              </a:ext>
            </a:extLst>
          </p:cNvPr>
          <p:cNvSpPr>
            <a:spLocks noGrp="1"/>
          </p:cNvSpPr>
          <p:nvPr>
            <p:ph type="body" idx="1"/>
          </p:nvPr>
        </p:nvSpPr>
        <p:spPr>
          <a:xfrm>
            <a:off x="3095281" y="5639187"/>
            <a:ext cx="6001436" cy="1082288"/>
          </a:xfrm>
        </p:spPr>
        <p:txBody>
          <a:bodyPr/>
          <a:lstStyle>
            <a:lvl1pPr marL="0" indent="0" algn="ctr">
              <a:buNone/>
              <a:defRPr sz="2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651550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_BPN">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CF4BAC3-88D6-9343-BB07-BC83CC7AD5C7}"/>
              </a:ext>
            </a:extLst>
          </p:cNvPr>
          <p:cNvSpPr/>
          <p:nvPr userDrawn="1"/>
        </p:nvSpPr>
        <p:spPr>
          <a:xfrm>
            <a:off x="4712677" y="583317"/>
            <a:ext cx="6753457" cy="675345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243A23D-E0D9-BE49-857A-2C29CAB9A9AE}"/>
              </a:ext>
            </a:extLst>
          </p:cNvPr>
          <p:cNvSpPr/>
          <p:nvPr userDrawn="1"/>
        </p:nvSpPr>
        <p:spPr>
          <a:xfrm>
            <a:off x="5856296" y="3606102"/>
            <a:ext cx="4184864" cy="707886"/>
          </a:xfrm>
          <a:prstGeom prst="rect">
            <a:avLst/>
          </a:prstGeom>
        </p:spPr>
        <p:txBody>
          <a:bodyPr wrap="none">
            <a:spAutoFit/>
          </a:bodyPr>
          <a:lstStyle/>
          <a:p>
            <a:pPr algn="ctr"/>
            <a:r>
              <a:rPr lang="en-GB" sz="4000">
                <a:solidFill>
                  <a:schemeClr val="bg1"/>
                </a:solidFill>
                <a:latin typeface="+mj-lt"/>
              </a:rPr>
              <a:t>Learn. Share. Grow.</a:t>
            </a:r>
          </a:p>
        </p:txBody>
      </p:sp>
      <p:sp>
        <p:nvSpPr>
          <p:cNvPr id="11" name="Rectangle 10">
            <a:extLst>
              <a:ext uri="{FF2B5EF4-FFF2-40B4-BE49-F238E27FC236}">
                <a16:creationId xmlns:a16="http://schemas.microsoft.com/office/drawing/2014/main" id="{2D9ECD3D-8BF5-B84C-B40D-E6FC04824C7F}"/>
              </a:ext>
            </a:extLst>
          </p:cNvPr>
          <p:cNvSpPr/>
          <p:nvPr userDrawn="1"/>
        </p:nvSpPr>
        <p:spPr>
          <a:xfrm>
            <a:off x="520481" y="6016013"/>
            <a:ext cx="2483052" cy="400110"/>
          </a:xfrm>
          <a:prstGeom prst="rect">
            <a:avLst/>
          </a:prstGeom>
        </p:spPr>
        <p:txBody>
          <a:bodyPr wrap="none">
            <a:spAutoFit/>
          </a:bodyPr>
          <a:lstStyle/>
          <a:p>
            <a:pPr algn="l"/>
            <a:r>
              <a:rPr lang="en-GB" sz="2000" b="1" err="1">
                <a:solidFill>
                  <a:schemeClr val="accent1"/>
                </a:solidFill>
                <a:latin typeface="+mn-lt"/>
              </a:rPr>
              <a:t>bestpracticenet.co.uk</a:t>
            </a:r>
            <a:endParaRPr lang="en-GB" sz="2000" b="1">
              <a:solidFill>
                <a:schemeClr val="accent1"/>
              </a:solidFill>
              <a:latin typeface="+mn-lt"/>
            </a:endParaRPr>
          </a:p>
        </p:txBody>
      </p:sp>
      <p:pic>
        <p:nvPicPr>
          <p:cNvPr id="6" name="Picture 5">
            <a:extLst>
              <a:ext uri="{FF2B5EF4-FFF2-40B4-BE49-F238E27FC236}">
                <a16:creationId xmlns:a16="http://schemas.microsoft.com/office/drawing/2014/main" id="{DAC23325-B078-184A-8ACF-D41A0628EFA6}"/>
              </a:ext>
            </a:extLst>
          </p:cNvPr>
          <p:cNvPicPr>
            <a:picLocks noChangeAspect="1"/>
          </p:cNvPicPr>
          <p:nvPr userDrawn="1"/>
        </p:nvPicPr>
        <p:blipFill>
          <a:blip r:embed="rId2"/>
          <a:srcRect/>
          <a:stretch/>
        </p:blipFill>
        <p:spPr>
          <a:xfrm>
            <a:off x="353934" y="356197"/>
            <a:ext cx="2499958" cy="1320204"/>
          </a:xfrm>
          <a:prstGeom prst="rect">
            <a:avLst/>
          </a:prstGeom>
        </p:spPr>
      </p:pic>
    </p:spTree>
    <p:extLst>
      <p:ext uri="{BB962C8B-B14F-4D97-AF65-F5344CB8AC3E}">
        <p14:creationId xmlns:p14="http://schemas.microsoft.com/office/powerpoint/2010/main" val="120231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PN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13" name="Picture Placeholder 12">
            <a:extLst>
              <a:ext uri="{FF2B5EF4-FFF2-40B4-BE49-F238E27FC236}">
                <a16:creationId xmlns:a16="http://schemas.microsoft.com/office/drawing/2014/main" id="{A40CC292-52DE-D141-A3CC-9CBBE65CAC9E}"/>
              </a:ext>
            </a:extLst>
          </p:cNvPr>
          <p:cNvSpPr>
            <a:spLocks noGrp="1"/>
          </p:cNvSpPr>
          <p:nvPr>
            <p:ph type="pic" sz="quarter" idx="10"/>
          </p:nvPr>
        </p:nvSpPr>
        <p:spPr>
          <a:xfrm>
            <a:off x="5874165" y="1698900"/>
            <a:ext cx="3418922" cy="3418922"/>
          </a:xfrm>
          <a:prstGeom prst="ellipse">
            <a:avLst/>
          </a:prstGeom>
          <a:solidFill>
            <a:schemeClr val="bg2"/>
          </a:solidFill>
        </p:spPr>
        <p:txBody>
          <a:bodyPr/>
          <a:lstStyle/>
          <a:p>
            <a:endParaRPr lang="en-GB"/>
          </a:p>
        </p:txBody>
      </p:sp>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0" y="3438940"/>
            <a:ext cx="4208585" cy="1907589"/>
          </a:xfrm>
        </p:spPr>
        <p:txBody>
          <a:bodyPr anchor="b"/>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115932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PN OLP Slide Title with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1" y="3438940"/>
            <a:ext cx="4196862" cy="1907589"/>
          </a:xfrm>
        </p:spPr>
        <p:txBody>
          <a:bodyPr anchor="b"/>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6" name="Picture 5">
            <a:extLst>
              <a:ext uri="{FF2B5EF4-FFF2-40B4-BE49-F238E27FC236}">
                <a16:creationId xmlns:a16="http://schemas.microsoft.com/office/drawing/2014/main" id="{CA4B5451-6F19-CE4C-9B03-DB7BE5F4A2A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885889" y="1688400"/>
            <a:ext cx="3428861" cy="3428861"/>
          </a:xfrm>
          <a:prstGeom prst="ellipse">
            <a:avLst/>
          </a:prstGeom>
        </p:spPr>
      </p:pic>
    </p:spTree>
    <p:extLst>
      <p:ext uri="{BB962C8B-B14F-4D97-AF65-F5344CB8AC3E}">
        <p14:creationId xmlns:p14="http://schemas.microsoft.com/office/powerpoint/2010/main" val="27409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PN OLP Slide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13" name="Picture Placeholder 12">
            <a:extLst>
              <a:ext uri="{FF2B5EF4-FFF2-40B4-BE49-F238E27FC236}">
                <a16:creationId xmlns:a16="http://schemas.microsoft.com/office/drawing/2014/main" id="{A40CC292-52DE-D141-A3CC-9CBBE65CAC9E}"/>
              </a:ext>
            </a:extLst>
          </p:cNvPr>
          <p:cNvSpPr>
            <a:spLocks noGrp="1"/>
          </p:cNvSpPr>
          <p:nvPr>
            <p:ph type="pic" sz="quarter" idx="10"/>
          </p:nvPr>
        </p:nvSpPr>
        <p:spPr>
          <a:xfrm>
            <a:off x="5874165" y="1698900"/>
            <a:ext cx="3418922" cy="3418922"/>
          </a:xfrm>
          <a:prstGeom prst="ellipse">
            <a:avLst/>
          </a:prstGeom>
          <a:solidFill>
            <a:schemeClr val="bg2"/>
          </a:solidFill>
        </p:spPr>
        <p:txBody>
          <a:bodyPr/>
          <a:lstStyle/>
          <a:p>
            <a:endParaRPr lang="en-GB"/>
          </a:p>
        </p:txBody>
      </p:sp>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1" y="3438940"/>
            <a:ext cx="4196862" cy="1907589"/>
          </a:xfrm>
        </p:spPr>
        <p:txBody>
          <a:bodyPr anchor="b"/>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354510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35CD-D9AF-FE48-92E8-E5ABA6A6396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DA72FDF-C308-6C4E-9ED4-5A1ED1BCD28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F46F1AA5-638D-2C4E-B498-37655A565481}"/>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2057684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15745-E28D-EF43-8DE0-594803162DB6}"/>
              </a:ext>
            </a:extLst>
          </p:cNvPr>
          <p:cNvSpPr>
            <a:spLocks noGrp="1"/>
          </p:cNvSpPr>
          <p:nvPr>
            <p:ph type="title"/>
          </p:nvPr>
        </p:nvSpPr>
        <p:spPr>
          <a:xfrm>
            <a:off x="831850" y="1841157"/>
            <a:ext cx="5358885" cy="2471352"/>
          </a:xfrm>
        </p:spPr>
        <p:txBody>
          <a:bodyPr anchor="b"/>
          <a:lstStyle>
            <a:lvl1pPr>
              <a:defRPr sz="5400"/>
            </a:lvl1pPr>
          </a:lstStyle>
          <a:p>
            <a:r>
              <a:rPr lang="en-GB"/>
              <a:t>Click to edit Master title style</a:t>
            </a:r>
          </a:p>
        </p:txBody>
      </p:sp>
      <p:sp>
        <p:nvSpPr>
          <p:cNvPr id="3" name="Text Placeholder 2">
            <a:extLst>
              <a:ext uri="{FF2B5EF4-FFF2-40B4-BE49-F238E27FC236}">
                <a16:creationId xmlns:a16="http://schemas.microsoft.com/office/drawing/2014/main" id="{A98BAE1D-B9A6-1B43-A8F8-5F2B71C67B53}"/>
              </a:ext>
            </a:extLst>
          </p:cNvPr>
          <p:cNvSpPr>
            <a:spLocks noGrp="1"/>
          </p:cNvSpPr>
          <p:nvPr>
            <p:ph type="body" idx="1"/>
          </p:nvPr>
        </p:nvSpPr>
        <p:spPr>
          <a:xfrm>
            <a:off x="831850" y="4589464"/>
            <a:ext cx="6001436" cy="10822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F4DC50F9-CB28-0B4A-BDB8-C2496C5D52E5}"/>
              </a:ext>
            </a:extLst>
          </p:cNvPr>
          <p:cNvSpPr>
            <a:spLocks noGrp="1"/>
          </p:cNvSpPr>
          <p:nvPr>
            <p:ph type="sldNum" sz="quarter" idx="12"/>
          </p:nvPr>
        </p:nvSpPr>
        <p:spPr/>
        <p:txBody>
          <a:bodyPr/>
          <a:lstStyle/>
          <a:p>
            <a:fld id="{E888C95C-3688-1A42-9BEF-F4465239C174}" type="slidenum">
              <a:rPr lang="en-GB" smtClean="0"/>
              <a:t>‹#›</a:t>
            </a:fld>
            <a:endParaRPr lang="en-GB"/>
          </a:p>
        </p:txBody>
      </p:sp>
      <p:sp>
        <p:nvSpPr>
          <p:cNvPr id="8" name="Oval 7">
            <a:extLst>
              <a:ext uri="{FF2B5EF4-FFF2-40B4-BE49-F238E27FC236}">
                <a16:creationId xmlns:a16="http://schemas.microsoft.com/office/drawing/2014/main" id="{8CF4BAC3-88D6-9343-BB07-BC83CC7AD5C7}"/>
              </a:ext>
            </a:extLst>
          </p:cNvPr>
          <p:cNvSpPr/>
          <p:nvPr userDrawn="1"/>
        </p:nvSpPr>
        <p:spPr>
          <a:xfrm>
            <a:off x="5356954" y="-558562"/>
            <a:ext cx="3548899" cy="35488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40202A5E-E8E6-3048-B100-AA61B03F8D27}"/>
              </a:ext>
            </a:extLst>
          </p:cNvPr>
          <p:cNvSpPr>
            <a:spLocks noGrp="1"/>
          </p:cNvSpPr>
          <p:nvPr>
            <p:ph type="pic" sz="quarter" idx="10"/>
          </p:nvPr>
        </p:nvSpPr>
        <p:spPr>
          <a:xfrm>
            <a:off x="7308464" y="1136822"/>
            <a:ext cx="5098526" cy="5098526"/>
          </a:xfrm>
          <a:prstGeom prst="ellipse">
            <a:avLst/>
          </a:prstGeom>
          <a:solidFill>
            <a:schemeClr val="bg2"/>
          </a:solidFill>
        </p:spPr>
        <p:txBody>
          <a:bodyPr/>
          <a:lstStyle/>
          <a:p>
            <a:endParaRPr lang="en-GB"/>
          </a:p>
        </p:txBody>
      </p:sp>
    </p:spTree>
    <p:extLst>
      <p:ext uri="{BB962C8B-B14F-4D97-AF65-F5344CB8AC3E}">
        <p14:creationId xmlns:p14="http://schemas.microsoft.com/office/powerpoint/2010/main" val="977680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577B-D641-C641-8216-1040450CC39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70B8305-3F01-1A4C-8593-C51C1B485B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84FFD0D-60D4-4F44-9E96-D68886BFF67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5A42A422-7CF5-774A-8E77-16E3ADCC6C18}"/>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1388615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0456-5749-FE41-83D7-01B9EDA1E0A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78EA02E-8598-6D41-AFC9-7411FB86EA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52939F1-8785-AE42-A10E-7F60D72771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206585D-3EF0-F24E-A02F-035027632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67EC5F3-4793-354A-BE0A-1F4199106B4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7460170F-EB5F-5940-A370-ED378492EE7B}"/>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4237316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61DAF-3D5E-C748-B704-16E844421DFD}"/>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67968694-3AE4-3B4D-A729-D0F305DDC918}"/>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2419718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BCA18E-31A9-D94D-A34C-CAA65AADBC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5A59B8E-C2FB-5C42-A944-83BAB4A5FE75}"/>
              </a:ext>
            </a:extLst>
          </p:cNvPr>
          <p:cNvSpPr>
            <a:spLocks noGrp="1"/>
          </p:cNvSpPr>
          <p:nvPr>
            <p:ph type="body" idx="1"/>
          </p:nvPr>
        </p:nvSpPr>
        <p:spPr>
          <a:xfrm>
            <a:off x="838200" y="1825625"/>
            <a:ext cx="10515600" cy="40932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8C07A59D-B506-1548-8531-0B3A30949642}"/>
              </a:ext>
            </a:extLst>
          </p:cNvPr>
          <p:cNvSpPr>
            <a:spLocks noGrp="1"/>
          </p:cNvSpPr>
          <p:nvPr>
            <p:ph type="sldNum" sz="quarter" idx="4"/>
          </p:nvPr>
        </p:nvSpPr>
        <p:spPr>
          <a:xfrm>
            <a:off x="7884590" y="6356350"/>
            <a:ext cx="401631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8C95C-3688-1A42-9BEF-F4465239C174}" type="slidenum">
              <a:rPr lang="en-GB" smtClean="0"/>
              <a:t>‹#›</a:t>
            </a:fld>
            <a:endParaRPr lang="en-GB"/>
          </a:p>
        </p:txBody>
      </p:sp>
      <p:pic>
        <p:nvPicPr>
          <p:cNvPr id="9" name="Picture 8">
            <a:extLst>
              <a:ext uri="{FF2B5EF4-FFF2-40B4-BE49-F238E27FC236}">
                <a16:creationId xmlns:a16="http://schemas.microsoft.com/office/drawing/2014/main" id="{2E15F42A-BDD5-7549-9EFF-171C526E4647}"/>
              </a:ext>
            </a:extLst>
          </p:cNvPr>
          <p:cNvPicPr>
            <a:picLocks noChangeAspect="1"/>
          </p:cNvPicPr>
          <p:nvPr userDrawn="1"/>
        </p:nvPicPr>
        <p:blipFill>
          <a:blip r:embed="rId17"/>
          <a:srcRect/>
          <a:stretch/>
        </p:blipFill>
        <p:spPr>
          <a:xfrm>
            <a:off x="-654" y="5941410"/>
            <a:ext cx="1735669" cy="916590"/>
          </a:xfrm>
          <a:prstGeom prst="rect">
            <a:avLst/>
          </a:prstGeom>
        </p:spPr>
      </p:pic>
    </p:spTree>
    <p:extLst>
      <p:ext uri="{BB962C8B-B14F-4D97-AF65-F5344CB8AC3E}">
        <p14:creationId xmlns:p14="http://schemas.microsoft.com/office/powerpoint/2010/main" val="3039489661"/>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6" r:id="rId3"/>
    <p:sldLayoutId id="2147483663"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www.bestpracticenet.co.uk/early-year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B32FB1-4F38-DB4F-8849-7A42E6654BD8}"/>
              </a:ext>
            </a:extLst>
          </p:cNvPr>
          <p:cNvSpPr>
            <a:spLocks noGrp="1"/>
          </p:cNvSpPr>
          <p:nvPr>
            <p:ph type="ctrTitle"/>
          </p:nvPr>
        </p:nvSpPr>
        <p:spPr>
          <a:xfrm>
            <a:off x="1568664" y="3891781"/>
            <a:ext cx="4208585" cy="1907589"/>
          </a:xfrm>
        </p:spPr>
        <p:txBody>
          <a:bodyPr>
            <a:normAutofit/>
          </a:bodyPr>
          <a:lstStyle/>
          <a:p>
            <a:r>
              <a:rPr lang="en-US"/>
              <a:t>Early Years Apprenticeship Surgery </a:t>
            </a:r>
          </a:p>
        </p:txBody>
      </p:sp>
      <p:sp>
        <p:nvSpPr>
          <p:cNvPr id="4" name="Picture Placeholder 3">
            <a:extLst>
              <a:ext uri="{FF2B5EF4-FFF2-40B4-BE49-F238E27FC236}">
                <a16:creationId xmlns:a16="http://schemas.microsoft.com/office/drawing/2014/main" id="{73D9BD95-7F37-3793-684C-54E15836B2D0}"/>
              </a:ext>
            </a:extLst>
          </p:cNvPr>
          <p:cNvSpPr>
            <a:spLocks noGrp="1"/>
          </p:cNvSpPr>
          <p:nvPr>
            <p:ph type="pic" sz="quarter" idx="10"/>
          </p:nvPr>
        </p:nvSpPr>
        <p:spPr>
          <a:xfrm>
            <a:off x="5868149" y="1674837"/>
            <a:ext cx="3418922" cy="3418922"/>
          </a:xfrm>
        </p:spPr>
        <p:txBody>
          <a:bodyPr/>
          <a:lstStyle/>
          <a:p>
            <a:endParaRPr lang="en-GB"/>
          </a:p>
        </p:txBody>
      </p:sp>
      <p:pic>
        <p:nvPicPr>
          <p:cNvPr id="5" name="Picture 4">
            <a:extLst>
              <a:ext uri="{FF2B5EF4-FFF2-40B4-BE49-F238E27FC236}">
                <a16:creationId xmlns:a16="http://schemas.microsoft.com/office/drawing/2014/main" id="{5606EF13-FC3E-5C0B-F8B2-D657D8144526}"/>
              </a:ext>
            </a:extLst>
          </p:cNvPr>
          <p:cNvPicPr>
            <a:picLocks noChangeAspect="1"/>
          </p:cNvPicPr>
          <p:nvPr/>
        </p:nvPicPr>
        <p:blipFill>
          <a:blip r:embed="rId2"/>
          <a:stretch>
            <a:fillRect/>
          </a:stretch>
        </p:blipFill>
        <p:spPr>
          <a:xfrm>
            <a:off x="5613639" y="1674837"/>
            <a:ext cx="3817528" cy="3463623"/>
          </a:xfrm>
          <a:prstGeom prst="flowChartConnector">
            <a:avLst/>
          </a:prstGeom>
        </p:spPr>
      </p:pic>
    </p:spTree>
    <p:extLst>
      <p:ext uri="{BB962C8B-B14F-4D97-AF65-F5344CB8AC3E}">
        <p14:creationId xmlns:p14="http://schemas.microsoft.com/office/powerpoint/2010/main" val="856669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B14C-98D8-1349-A99E-9D7DCC24146A}"/>
              </a:ext>
            </a:extLst>
          </p:cNvPr>
          <p:cNvSpPr>
            <a:spLocks noGrp="1"/>
          </p:cNvSpPr>
          <p:nvPr>
            <p:ph type="title"/>
          </p:nvPr>
        </p:nvSpPr>
        <p:spPr>
          <a:xfrm>
            <a:off x="419100" y="278039"/>
            <a:ext cx="11353800" cy="1325563"/>
          </a:xfrm>
        </p:spPr>
        <p:txBody>
          <a:bodyPr/>
          <a:lstStyle/>
          <a:p>
            <a:r>
              <a:rPr lang="en-GB" dirty="0"/>
              <a:t>What is Additional Learning Support? (ALS)</a:t>
            </a:r>
            <a:endParaRPr lang="en-US" dirty="0"/>
          </a:p>
        </p:txBody>
      </p:sp>
      <p:sp>
        <p:nvSpPr>
          <p:cNvPr id="3" name="Rectangle 3">
            <a:extLst>
              <a:ext uri="{FF2B5EF4-FFF2-40B4-BE49-F238E27FC236}">
                <a16:creationId xmlns:a16="http://schemas.microsoft.com/office/drawing/2014/main" id="{CF4F125A-3E3D-1CDA-EAB3-5A295E6CA237}"/>
              </a:ext>
            </a:extLst>
          </p:cNvPr>
          <p:cNvSpPr>
            <a:spLocks noChangeArrowheads="1"/>
          </p:cNvSpPr>
          <p:nvPr/>
        </p:nvSpPr>
        <p:spPr bwMode="auto">
          <a:xfrm>
            <a:off x="5871519" y="1726135"/>
            <a:ext cx="560066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b="0" i="0" u="none" strike="noStrike" cap="none" normalizeH="0" baseline="0" dirty="0">
              <a:ln>
                <a:noFill/>
              </a:ln>
              <a:effectLst/>
              <a:latin typeface="+mj-lt"/>
              <a:ea typeface="Calibri Light"/>
              <a:cs typeface="Calibri Light"/>
            </a:endParaRPr>
          </a:p>
          <a:p>
            <a:pPr marL="457200" indent="-457200" eaLnBrk="0" fontAlgn="base" hangingPunct="0">
              <a:spcBef>
                <a:spcPct val="0"/>
              </a:spcBef>
              <a:spcAft>
                <a:spcPct val="0"/>
              </a:spcAft>
              <a:buFont typeface="Arial"/>
              <a:buChar char="•"/>
            </a:pPr>
            <a:r>
              <a:rPr lang="en-US" altLang="en-US" sz="2800" dirty="0">
                <a:latin typeface="+mj-lt"/>
              </a:rPr>
              <a:t>What we mean by Additional Learning Support</a:t>
            </a:r>
            <a:endParaRPr lang="en-US" altLang="en-US" sz="2800" b="0" i="0" u="none" strike="noStrike" cap="none" normalizeH="0" baseline="0">
              <a:ln>
                <a:noFill/>
              </a:ln>
              <a:effectLst/>
              <a:latin typeface="+mj-lt"/>
              <a:ea typeface="Calibri Light"/>
              <a:cs typeface="Calibri Light"/>
            </a:endParaRPr>
          </a:p>
          <a:p>
            <a:pPr marL="457200" indent="-457200" eaLnBrk="0" fontAlgn="base" hangingPunct="0">
              <a:spcBef>
                <a:spcPct val="0"/>
              </a:spcBef>
              <a:spcAft>
                <a:spcPct val="0"/>
              </a:spcAft>
              <a:buFont typeface="Arial"/>
              <a:buChar char="•"/>
            </a:pPr>
            <a:r>
              <a:rPr lang="en-US" altLang="en-US" sz="2800" dirty="0">
                <a:latin typeface="+mj-lt"/>
              </a:rPr>
              <a:t>Why we offer support</a:t>
            </a:r>
            <a:endParaRPr lang="en-US" altLang="en-US" sz="2800" b="0" i="0" u="none" strike="noStrike" cap="none" normalizeH="0" baseline="0" dirty="0">
              <a:ln>
                <a:noFill/>
              </a:ln>
              <a:effectLst/>
              <a:latin typeface="+mj-lt"/>
              <a:ea typeface="Calibri Light"/>
              <a:cs typeface="Calibri Light"/>
            </a:endParaRPr>
          </a:p>
          <a:p>
            <a:pPr marL="457200" indent="-457200" eaLnBrk="0" fontAlgn="base" hangingPunct="0">
              <a:spcBef>
                <a:spcPct val="0"/>
              </a:spcBef>
              <a:spcAft>
                <a:spcPct val="0"/>
              </a:spcAft>
              <a:buFont typeface="Arial"/>
              <a:buChar char="•"/>
            </a:pPr>
            <a:r>
              <a:rPr lang="en-US" altLang="en-US" sz="2800" dirty="0">
                <a:latin typeface="+mj-lt"/>
              </a:rPr>
              <a:t>Who can request Additional Learning Support with their apprenticeship</a:t>
            </a:r>
            <a:endParaRPr lang="en-US" altLang="en-US" sz="2800" b="0" i="0" u="none" strike="noStrike" cap="none" normalizeH="0" baseline="0" dirty="0">
              <a:ln>
                <a:noFill/>
              </a:ln>
              <a:effectLst/>
              <a:latin typeface="+mj-lt"/>
              <a:ea typeface="Calibri Light"/>
              <a:cs typeface="Calibri Light"/>
            </a:endParaRPr>
          </a:p>
          <a:p>
            <a:pPr marL="0" marR="0" lvl="0" indent="0" algn="l" defTabSz="914400" rtl="0" eaLnBrk="0" fontAlgn="base" latinLnBrk="0" hangingPunct="0">
              <a:lnSpc>
                <a:spcPct val="100000"/>
              </a:lnSpc>
              <a:spcBef>
                <a:spcPct val="0"/>
              </a:spcBef>
              <a:spcAft>
                <a:spcPct val="0"/>
              </a:spcAft>
              <a:buClrTx/>
              <a:buSzTx/>
              <a:tabLst/>
            </a:pPr>
            <a:endParaRPr lang="en-US" altLang="en-US" sz="2000" b="0" i="0" u="none" strike="noStrike" cap="none" normalizeH="0" baseline="0" dirty="0">
              <a:ln>
                <a:noFill/>
              </a:ln>
              <a:effectLst/>
              <a:latin typeface="+mj-lt"/>
              <a:ea typeface="Calibri Light"/>
              <a:cs typeface="Calibri Light"/>
            </a:endParaRPr>
          </a:p>
        </p:txBody>
      </p:sp>
      <p:pic>
        <p:nvPicPr>
          <p:cNvPr id="4" name="Picture 3" descr="A person and children playing with food&#10;&#10;Description automatically generated">
            <a:extLst>
              <a:ext uri="{FF2B5EF4-FFF2-40B4-BE49-F238E27FC236}">
                <a16:creationId xmlns:a16="http://schemas.microsoft.com/office/drawing/2014/main" id="{2E183975-CD9A-F84A-B5A0-BD589DEBCD7D}"/>
              </a:ext>
            </a:extLst>
          </p:cNvPr>
          <p:cNvPicPr>
            <a:picLocks noChangeAspect="1"/>
          </p:cNvPicPr>
          <p:nvPr/>
        </p:nvPicPr>
        <p:blipFill>
          <a:blip r:embed="rId3"/>
          <a:srcRect r="11406" b="-277"/>
          <a:stretch/>
        </p:blipFill>
        <p:spPr>
          <a:xfrm>
            <a:off x="648729" y="2300126"/>
            <a:ext cx="4811470" cy="319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7323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F4F125A-3E3D-1CDA-EAB3-5A295E6CA237}"/>
              </a:ext>
            </a:extLst>
          </p:cNvPr>
          <p:cNvSpPr>
            <a:spLocks noChangeArrowheads="1"/>
          </p:cNvSpPr>
          <p:nvPr/>
        </p:nvSpPr>
        <p:spPr bwMode="auto">
          <a:xfrm>
            <a:off x="5850924" y="1993865"/>
            <a:ext cx="5600663"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eaLnBrk="0" fontAlgn="base" hangingPunct="0">
              <a:spcBef>
                <a:spcPct val="0"/>
              </a:spcBef>
              <a:spcAft>
                <a:spcPct val="0"/>
              </a:spcAft>
              <a:buFont typeface="Arial"/>
              <a:buChar char="•"/>
            </a:pPr>
            <a:r>
              <a:rPr lang="en-US" altLang="en-US" sz="2800" dirty="0">
                <a:latin typeface="+mj-lt"/>
                <a:ea typeface="Calibri Light"/>
                <a:cs typeface="Calibri Light"/>
              </a:rPr>
              <a:t>Communication and interaction</a:t>
            </a:r>
            <a:endParaRPr lang="en-US" altLang="en-US" sz="2400" dirty="0">
              <a:latin typeface="+mj-lt"/>
              <a:ea typeface="Calibri Light"/>
              <a:cs typeface="Calibri Light"/>
            </a:endParaRPr>
          </a:p>
          <a:p>
            <a:pPr marL="457200" indent="-457200">
              <a:spcBef>
                <a:spcPct val="0"/>
              </a:spcBef>
              <a:spcAft>
                <a:spcPct val="0"/>
              </a:spcAft>
              <a:buFont typeface="Arial"/>
              <a:buChar char="•"/>
            </a:pPr>
            <a:r>
              <a:rPr lang="en-US" altLang="en-US" sz="2800" dirty="0">
                <a:latin typeface="+mj-lt"/>
              </a:rPr>
              <a:t>Cognition and learning </a:t>
            </a:r>
            <a:endParaRPr lang="en-US" altLang="en-US" sz="2800" b="0" i="0" u="none" strike="noStrike" cap="none" normalizeH="0" baseline="0">
              <a:ln>
                <a:noFill/>
              </a:ln>
              <a:effectLst/>
              <a:latin typeface="+mj-lt"/>
              <a:ea typeface="Calibri Light"/>
              <a:cs typeface="Calibri Light"/>
            </a:endParaRPr>
          </a:p>
          <a:p>
            <a:pPr marL="457200" indent="-457200" eaLnBrk="0" fontAlgn="base" hangingPunct="0">
              <a:spcBef>
                <a:spcPct val="0"/>
              </a:spcBef>
              <a:spcAft>
                <a:spcPct val="0"/>
              </a:spcAft>
              <a:buFont typeface="Arial"/>
              <a:buChar char="•"/>
            </a:pPr>
            <a:r>
              <a:rPr lang="en-US" altLang="en-US" sz="2800" dirty="0">
                <a:latin typeface="+mj-lt"/>
              </a:rPr>
              <a:t>Social, emotional and mental health difficulties (SEMH) </a:t>
            </a:r>
          </a:p>
          <a:p>
            <a:pPr marL="457200" indent="-457200">
              <a:spcBef>
                <a:spcPct val="0"/>
              </a:spcBef>
              <a:spcAft>
                <a:spcPct val="0"/>
              </a:spcAft>
              <a:buFont typeface="Arial"/>
              <a:buChar char="•"/>
            </a:pPr>
            <a:r>
              <a:rPr lang="en-US" altLang="en-US" sz="2800" dirty="0">
                <a:latin typeface="+mj-lt"/>
              </a:rPr>
              <a:t>Sensory and/or physical needs </a:t>
            </a:r>
            <a:endParaRPr lang="en-US" altLang="en-US" sz="2800" b="0" i="0" u="none" strike="noStrike" cap="none" normalizeH="0" baseline="0" dirty="0">
              <a:ln>
                <a:noFill/>
              </a:ln>
              <a:effectLst/>
              <a:latin typeface="+mj-lt"/>
              <a:ea typeface="Calibri Light"/>
              <a:cs typeface="Calibri Light"/>
            </a:endParaRPr>
          </a:p>
          <a:p>
            <a:pPr marL="457200" indent="-457200">
              <a:spcBef>
                <a:spcPct val="0"/>
              </a:spcBef>
              <a:spcAft>
                <a:spcPct val="0"/>
              </a:spcAft>
              <a:buFont typeface="Arial"/>
              <a:buChar char="•"/>
            </a:pPr>
            <a:r>
              <a:rPr lang="en-US" altLang="en-US" sz="2800" dirty="0">
                <a:latin typeface="+mj-lt"/>
                <a:ea typeface="Calibri Light"/>
                <a:cs typeface="Calibri Light"/>
              </a:rPr>
              <a:t>Any area of need identified by the SEND Code of Practice (DfE and </a:t>
            </a:r>
            <a:r>
              <a:rPr lang="en-US" altLang="en-US" sz="2800" dirty="0" err="1">
                <a:latin typeface="+mj-lt"/>
                <a:ea typeface="Calibri Light"/>
                <a:cs typeface="Calibri Light"/>
              </a:rPr>
              <a:t>DoH</a:t>
            </a:r>
            <a:r>
              <a:rPr lang="en-US" altLang="en-US" sz="2800" dirty="0">
                <a:latin typeface="+mj-lt"/>
                <a:ea typeface="Calibri Light"/>
                <a:cs typeface="Calibri Light"/>
              </a:rPr>
              <a:t>, 2015). </a:t>
            </a:r>
            <a:endParaRPr lang="en-US" altLang="en-US" sz="2800" b="0" i="0" u="none" strike="noStrike" cap="none" normalizeH="0" baseline="0" dirty="0">
              <a:ln>
                <a:noFill/>
              </a:ln>
              <a:effectLst/>
              <a:latin typeface="+mj-lt"/>
              <a:ea typeface="Calibri Light"/>
              <a:cs typeface="Calibri Light"/>
            </a:endParaRPr>
          </a:p>
          <a:p>
            <a:pPr>
              <a:spcBef>
                <a:spcPct val="0"/>
              </a:spcBef>
              <a:spcAft>
                <a:spcPct val="0"/>
              </a:spcAft>
            </a:pPr>
            <a:endParaRPr lang="en-US" altLang="en-US" sz="2000" dirty="0">
              <a:latin typeface="+mj-lt"/>
              <a:ea typeface="Calibri Light"/>
              <a:cs typeface="Calibri Light"/>
            </a:endParaRPr>
          </a:p>
        </p:txBody>
      </p:sp>
      <p:pic>
        <p:nvPicPr>
          <p:cNvPr id="6" name="Picture 5" descr="A person sitting on a couch with children&#10;&#10;Description automatically generated">
            <a:extLst>
              <a:ext uri="{FF2B5EF4-FFF2-40B4-BE49-F238E27FC236}">
                <a16:creationId xmlns:a16="http://schemas.microsoft.com/office/drawing/2014/main" id="{54566C3F-A29F-49E7-BBAD-D7049818F2BA}"/>
              </a:ext>
            </a:extLst>
          </p:cNvPr>
          <p:cNvPicPr>
            <a:picLocks noChangeAspect="1"/>
          </p:cNvPicPr>
          <p:nvPr/>
        </p:nvPicPr>
        <p:blipFill>
          <a:blip r:embed="rId3"/>
          <a:srcRect l="-75" t="20007" r="-175" b="11060"/>
          <a:stretch/>
        </p:blipFill>
        <p:spPr>
          <a:xfrm>
            <a:off x="846438" y="2102708"/>
            <a:ext cx="4670871" cy="31865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itle 7">
            <a:extLst>
              <a:ext uri="{FF2B5EF4-FFF2-40B4-BE49-F238E27FC236}">
                <a16:creationId xmlns:a16="http://schemas.microsoft.com/office/drawing/2014/main" id="{5FFD4342-DD87-944E-0209-5747A55169A2}"/>
              </a:ext>
            </a:extLst>
          </p:cNvPr>
          <p:cNvSpPr>
            <a:spLocks noGrp="1"/>
          </p:cNvSpPr>
          <p:nvPr>
            <p:ph type="title"/>
          </p:nvPr>
        </p:nvSpPr>
        <p:spPr/>
        <p:txBody>
          <a:bodyPr/>
          <a:lstStyle/>
          <a:p>
            <a:r>
              <a:rPr lang="en-US" dirty="0">
                <a:ea typeface="Calibri Light"/>
                <a:cs typeface="Calibri Light"/>
              </a:rPr>
              <a:t>Examples of additional learning needs</a:t>
            </a:r>
            <a:endParaRPr lang="en-US" dirty="0"/>
          </a:p>
        </p:txBody>
      </p:sp>
    </p:spTree>
    <p:extLst>
      <p:ext uri="{BB962C8B-B14F-4D97-AF65-F5344CB8AC3E}">
        <p14:creationId xmlns:p14="http://schemas.microsoft.com/office/powerpoint/2010/main" val="322755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F4F125A-3E3D-1CDA-EAB3-5A295E6CA237}"/>
              </a:ext>
            </a:extLst>
          </p:cNvPr>
          <p:cNvSpPr>
            <a:spLocks noChangeArrowheads="1"/>
          </p:cNvSpPr>
          <p:nvPr/>
        </p:nvSpPr>
        <p:spPr bwMode="auto">
          <a:xfrm>
            <a:off x="5984788" y="1551084"/>
            <a:ext cx="5600663"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eaLnBrk="0" fontAlgn="base" hangingPunct="0">
              <a:spcBef>
                <a:spcPct val="0"/>
              </a:spcBef>
              <a:spcAft>
                <a:spcPct val="0"/>
              </a:spcAft>
              <a:buFont typeface="Arial"/>
              <a:buChar char="•"/>
            </a:pPr>
            <a:endParaRPr lang="en-US" altLang="en-US" sz="2800" dirty="0">
              <a:latin typeface="+mj-lt"/>
              <a:ea typeface="Calibri Light"/>
              <a:cs typeface="Calibri Light"/>
            </a:endParaRPr>
          </a:p>
          <a:p>
            <a:pPr>
              <a:spcBef>
                <a:spcPct val="0"/>
              </a:spcBef>
              <a:spcAft>
                <a:spcPct val="0"/>
              </a:spcAft>
            </a:pPr>
            <a:r>
              <a:rPr lang="en-US" altLang="en-US" sz="2800">
                <a:latin typeface="+mj-lt"/>
                <a:ea typeface="Calibri Light"/>
                <a:cs typeface="Calibri Light"/>
              </a:rPr>
              <a:t>The Best Practice Network process:</a:t>
            </a:r>
            <a:endParaRPr lang="en-US" altLang="en-US" sz="2800" dirty="0">
              <a:latin typeface="+mj-lt"/>
              <a:ea typeface="Calibri Light"/>
              <a:cs typeface="Calibri Light"/>
            </a:endParaRPr>
          </a:p>
          <a:p>
            <a:pPr marL="457200" indent="-457200">
              <a:spcBef>
                <a:spcPct val="0"/>
              </a:spcBef>
              <a:spcAft>
                <a:spcPct val="0"/>
              </a:spcAft>
              <a:buFont typeface="Arial"/>
              <a:buChar char="•"/>
            </a:pPr>
            <a:endParaRPr lang="en-US" altLang="en-US" sz="2800" dirty="0">
              <a:latin typeface="+mj-lt"/>
              <a:ea typeface="Calibri Light"/>
              <a:cs typeface="Calibri Light"/>
            </a:endParaRPr>
          </a:p>
          <a:p>
            <a:pPr marL="457200" indent="-457200">
              <a:spcBef>
                <a:spcPct val="0"/>
              </a:spcBef>
              <a:spcAft>
                <a:spcPct val="0"/>
              </a:spcAft>
              <a:buFont typeface="Arial"/>
              <a:buChar char="•"/>
            </a:pPr>
            <a:r>
              <a:rPr lang="en-US" altLang="en-US" sz="2800" dirty="0">
                <a:latin typeface="+mj-lt"/>
                <a:ea typeface="Calibri Light"/>
                <a:cs typeface="Calibri Light"/>
              </a:rPr>
              <a:t>Identify additional learning needs</a:t>
            </a:r>
            <a:endParaRPr lang="en-US" dirty="0">
              <a:ea typeface="Calibri"/>
              <a:cs typeface="Calibri"/>
            </a:endParaRPr>
          </a:p>
          <a:p>
            <a:pPr marL="457200" indent="-457200">
              <a:spcBef>
                <a:spcPct val="0"/>
              </a:spcBef>
              <a:spcAft>
                <a:spcPct val="0"/>
              </a:spcAft>
              <a:buFont typeface="Arial"/>
              <a:buChar char="•"/>
            </a:pPr>
            <a:r>
              <a:rPr lang="en-US" altLang="en-US" sz="2800" dirty="0">
                <a:latin typeface="+mj-lt"/>
                <a:ea typeface="Calibri Light"/>
                <a:cs typeface="Calibri Light"/>
              </a:rPr>
              <a:t>Complete needs analysis</a:t>
            </a:r>
          </a:p>
          <a:p>
            <a:pPr marL="457200" indent="-457200">
              <a:spcBef>
                <a:spcPct val="0"/>
              </a:spcBef>
              <a:spcAft>
                <a:spcPct val="0"/>
              </a:spcAft>
              <a:buFont typeface="Arial"/>
              <a:buChar char="•"/>
            </a:pPr>
            <a:r>
              <a:rPr lang="en-US" altLang="en-US" sz="2800" dirty="0">
                <a:latin typeface="+mj-lt"/>
                <a:ea typeface="Calibri Light"/>
                <a:cs typeface="Calibri Light"/>
              </a:rPr>
              <a:t>Review information</a:t>
            </a:r>
            <a:endParaRPr lang="en-US" altLang="en-US" sz="2800" b="0" i="0" u="none" strike="noStrike" cap="none" normalizeH="0" baseline="0" dirty="0">
              <a:ln>
                <a:noFill/>
              </a:ln>
              <a:effectLst/>
              <a:latin typeface="+mj-lt"/>
              <a:ea typeface="Calibri Light"/>
              <a:cs typeface="Calibri Light"/>
            </a:endParaRPr>
          </a:p>
          <a:p>
            <a:pPr marL="457200" indent="-457200">
              <a:spcBef>
                <a:spcPct val="0"/>
              </a:spcBef>
              <a:spcAft>
                <a:spcPct val="0"/>
              </a:spcAft>
              <a:buFont typeface="Arial"/>
              <a:buChar char="•"/>
            </a:pPr>
            <a:r>
              <a:rPr lang="en-US" altLang="en-US" sz="2800" dirty="0">
                <a:latin typeface="+mj-lt"/>
                <a:ea typeface="Calibri Light"/>
                <a:cs typeface="Calibri Light"/>
              </a:rPr>
              <a:t>Take appropriate action</a:t>
            </a:r>
          </a:p>
          <a:p>
            <a:pPr>
              <a:spcBef>
                <a:spcPct val="0"/>
              </a:spcBef>
              <a:spcAft>
                <a:spcPct val="0"/>
              </a:spcAft>
            </a:pPr>
            <a:endParaRPr lang="en-US" altLang="en-US" sz="2800" dirty="0">
              <a:latin typeface="+mj-lt"/>
              <a:ea typeface="Calibri Light"/>
              <a:cs typeface="Calibri Light"/>
            </a:endParaRPr>
          </a:p>
          <a:p>
            <a:pPr>
              <a:spcBef>
                <a:spcPct val="0"/>
              </a:spcBef>
              <a:spcAft>
                <a:spcPct val="0"/>
              </a:spcAft>
            </a:pPr>
            <a:endParaRPr lang="en-US" altLang="en-US" sz="2000" dirty="0">
              <a:latin typeface="+mj-lt"/>
              <a:ea typeface="Calibri Light"/>
              <a:cs typeface="Calibri Light"/>
            </a:endParaRPr>
          </a:p>
        </p:txBody>
      </p:sp>
      <p:sp>
        <p:nvSpPr>
          <p:cNvPr id="8" name="Title 7">
            <a:extLst>
              <a:ext uri="{FF2B5EF4-FFF2-40B4-BE49-F238E27FC236}">
                <a16:creationId xmlns:a16="http://schemas.microsoft.com/office/drawing/2014/main" id="{5FFD4342-DD87-944E-0209-5747A55169A2}"/>
              </a:ext>
            </a:extLst>
          </p:cNvPr>
          <p:cNvSpPr>
            <a:spLocks noGrp="1"/>
          </p:cNvSpPr>
          <p:nvPr>
            <p:ph type="title"/>
          </p:nvPr>
        </p:nvSpPr>
        <p:spPr/>
        <p:txBody>
          <a:bodyPr/>
          <a:lstStyle/>
          <a:p>
            <a:r>
              <a:rPr lang="en-US" dirty="0">
                <a:ea typeface="Calibri Light"/>
                <a:cs typeface="Calibri Light"/>
              </a:rPr>
              <a:t>How we support your learning</a:t>
            </a:r>
            <a:endParaRPr lang="en-US" dirty="0"/>
          </a:p>
        </p:txBody>
      </p:sp>
      <p:pic>
        <p:nvPicPr>
          <p:cNvPr id="2" name="Picture 1" descr="A person and a child in a classroom&#10;&#10;Description automatically generated">
            <a:extLst>
              <a:ext uri="{FF2B5EF4-FFF2-40B4-BE49-F238E27FC236}">
                <a16:creationId xmlns:a16="http://schemas.microsoft.com/office/drawing/2014/main" id="{E967C267-ACBC-FB78-B8B1-80EB5E4E1EE7}"/>
              </a:ext>
            </a:extLst>
          </p:cNvPr>
          <p:cNvPicPr>
            <a:picLocks noChangeAspect="1"/>
          </p:cNvPicPr>
          <p:nvPr/>
        </p:nvPicPr>
        <p:blipFill>
          <a:blip r:embed="rId3"/>
          <a:srcRect t="4169" r="12669" b="9249"/>
          <a:stretch/>
        </p:blipFill>
        <p:spPr>
          <a:xfrm>
            <a:off x="957648" y="2200190"/>
            <a:ext cx="4685272" cy="31994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17968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73A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B32FB1-4F38-DB4F-8849-7A42E6654BD8}"/>
              </a:ext>
            </a:extLst>
          </p:cNvPr>
          <p:cNvSpPr>
            <a:spLocks noGrp="1"/>
          </p:cNvSpPr>
          <p:nvPr>
            <p:ph type="ctrTitle"/>
          </p:nvPr>
        </p:nvSpPr>
        <p:spPr>
          <a:xfrm>
            <a:off x="1568664" y="3891781"/>
            <a:ext cx="4208585" cy="1907589"/>
          </a:xfrm>
        </p:spPr>
        <p:txBody>
          <a:bodyPr>
            <a:normAutofit/>
          </a:bodyPr>
          <a:lstStyle/>
          <a:p>
            <a:r>
              <a:rPr lang="en-US"/>
              <a:t>Unplaced Learners</a:t>
            </a:r>
            <a:endParaRPr lang="en-GB"/>
          </a:p>
        </p:txBody>
      </p:sp>
      <p:pic>
        <p:nvPicPr>
          <p:cNvPr id="11" name="Picture Placeholder 10" descr="A person and a child playing with toys&#10;&#10;Description automatically generated">
            <a:extLst>
              <a:ext uri="{FF2B5EF4-FFF2-40B4-BE49-F238E27FC236}">
                <a16:creationId xmlns:a16="http://schemas.microsoft.com/office/drawing/2014/main" id="{5E92A59D-C736-5C00-F398-36EEC7CC903B}"/>
              </a:ext>
            </a:extLst>
          </p:cNvPr>
          <p:cNvPicPr>
            <a:picLocks noGrp="1" noChangeAspect="1"/>
          </p:cNvPicPr>
          <p:nvPr>
            <p:ph type="pic" sz="quarter" idx="10"/>
          </p:nvPr>
        </p:nvPicPr>
        <p:blipFill>
          <a:blip r:embed="rId2"/>
          <a:srcRect t="987" b="987"/>
          <a:stretch>
            <a:fillRect/>
          </a:stretch>
        </p:blipFill>
        <p:spPr/>
      </p:pic>
    </p:spTree>
    <p:extLst>
      <p:ext uri="{BB962C8B-B14F-4D97-AF65-F5344CB8AC3E}">
        <p14:creationId xmlns:p14="http://schemas.microsoft.com/office/powerpoint/2010/main" val="772351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EFB89-358F-4A5B-8D80-50814BB34666}"/>
              </a:ext>
            </a:extLst>
          </p:cNvPr>
          <p:cNvSpPr>
            <a:spLocks noGrp="1"/>
          </p:cNvSpPr>
          <p:nvPr>
            <p:ph type="title"/>
          </p:nvPr>
        </p:nvSpPr>
        <p:spPr>
          <a:xfrm>
            <a:off x="532046" y="776855"/>
            <a:ext cx="5358885" cy="2471352"/>
          </a:xfrm>
        </p:spPr>
        <p:txBody>
          <a:bodyPr anchor="b">
            <a:normAutofit/>
          </a:bodyPr>
          <a:lstStyle/>
          <a:p>
            <a:r>
              <a:rPr lang="en-US" b="1"/>
              <a:t>What is an unplaced learner?</a:t>
            </a:r>
            <a:endParaRPr lang="en-GB" b="1"/>
          </a:p>
        </p:txBody>
      </p:sp>
      <p:pic>
        <p:nvPicPr>
          <p:cNvPr id="1026" name="Picture 2" descr="Free Question Marks on Paper Crafts Stock Photo">
            <a:extLst>
              <a:ext uri="{FF2B5EF4-FFF2-40B4-BE49-F238E27FC236}">
                <a16:creationId xmlns:a16="http://schemas.microsoft.com/office/drawing/2014/main" id="{BEC4094A-696B-39C5-9B74-E40B8A8E2D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40" r="19712" b="2"/>
          <a:stretch/>
        </p:blipFill>
        <p:spPr bwMode="auto">
          <a:xfrm>
            <a:off x="6720593" y="879737"/>
            <a:ext cx="5098526" cy="5098526"/>
          </a:xfrm>
          <a:prstGeom prst="ellipse">
            <a:avLst/>
          </a:prstGeom>
          <a:solidFill>
            <a:srgbClr val="FFFFFF"/>
          </a:solidFill>
        </p:spPr>
      </p:pic>
      <p:pic>
        <p:nvPicPr>
          <p:cNvPr id="7" name="Picture 6">
            <a:extLst>
              <a:ext uri="{FF2B5EF4-FFF2-40B4-BE49-F238E27FC236}">
                <a16:creationId xmlns:a16="http://schemas.microsoft.com/office/drawing/2014/main" id="{588DF46A-A3D0-9644-182C-A5FAE725D4AE}"/>
              </a:ext>
            </a:extLst>
          </p:cNvPr>
          <p:cNvPicPr>
            <a:picLocks noChangeAspect="1"/>
          </p:cNvPicPr>
          <p:nvPr/>
        </p:nvPicPr>
        <p:blipFill>
          <a:blip r:embed="rId4"/>
          <a:stretch>
            <a:fillRect/>
          </a:stretch>
        </p:blipFill>
        <p:spPr>
          <a:xfrm>
            <a:off x="3209083" y="5735007"/>
            <a:ext cx="2886917" cy="913949"/>
          </a:xfrm>
          <a:prstGeom prst="rect">
            <a:avLst/>
          </a:prstGeom>
        </p:spPr>
      </p:pic>
      <p:sp>
        <p:nvSpPr>
          <p:cNvPr id="4" name="Text Placeholder 3">
            <a:extLst>
              <a:ext uri="{FF2B5EF4-FFF2-40B4-BE49-F238E27FC236}">
                <a16:creationId xmlns:a16="http://schemas.microsoft.com/office/drawing/2014/main" id="{D87E935A-6E04-325B-812B-7B839D66A304}"/>
              </a:ext>
            </a:extLst>
          </p:cNvPr>
          <p:cNvSpPr>
            <a:spLocks noGrp="1"/>
          </p:cNvSpPr>
          <p:nvPr>
            <p:ph type="body" idx="1"/>
          </p:nvPr>
        </p:nvSpPr>
        <p:spPr>
          <a:xfrm>
            <a:off x="719157" y="4388573"/>
            <a:ext cx="6001436" cy="1082288"/>
          </a:xfrm>
        </p:spPr>
        <p:txBody>
          <a:bodyPr/>
          <a:lstStyle/>
          <a:p>
            <a:r>
              <a:rPr lang="en-GB">
                <a:solidFill>
                  <a:schemeClr val="tx1"/>
                </a:solidFill>
                <a:latin typeface="+mj-lt"/>
              </a:rPr>
              <a:t>A candidate that has no employer and has applied for an apprenticeship. </a:t>
            </a:r>
          </a:p>
        </p:txBody>
      </p:sp>
    </p:spTree>
    <p:extLst>
      <p:ext uri="{BB962C8B-B14F-4D97-AF65-F5344CB8AC3E}">
        <p14:creationId xmlns:p14="http://schemas.microsoft.com/office/powerpoint/2010/main" val="20477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5A3E-8FC5-5A6E-5176-BDCEB190BD83}"/>
              </a:ext>
            </a:extLst>
          </p:cNvPr>
          <p:cNvSpPr>
            <a:spLocks noGrp="1"/>
          </p:cNvSpPr>
          <p:nvPr>
            <p:ph type="title"/>
          </p:nvPr>
        </p:nvSpPr>
        <p:spPr/>
        <p:txBody>
          <a:bodyPr/>
          <a:lstStyle/>
          <a:p>
            <a:pPr algn="ctr"/>
            <a:r>
              <a:rPr lang="en-GB"/>
              <a:t>What happens after you apply?</a:t>
            </a:r>
          </a:p>
        </p:txBody>
      </p:sp>
      <p:sp>
        <p:nvSpPr>
          <p:cNvPr id="3" name="TextBox 2">
            <a:extLst>
              <a:ext uri="{FF2B5EF4-FFF2-40B4-BE49-F238E27FC236}">
                <a16:creationId xmlns:a16="http://schemas.microsoft.com/office/drawing/2014/main" id="{EC6A43B6-9681-0ABB-7E9B-A158FA3A405E}"/>
              </a:ext>
            </a:extLst>
          </p:cNvPr>
          <p:cNvSpPr txBox="1"/>
          <p:nvPr/>
        </p:nvSpPr>
        <p:spPr>
          <a:xfrm>
            <a:off x="5060630" y="1690688"/>
            <a:ext cx="6953387" cy="443198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a:latin typeface="+mj-lt"/>
              </a:rPr>
              <a:t>You will be placed into the unplaced cohort.</a:t>
            </a:r>
          </a:p>
          <a:p>
            <a:pPr marL="285750" indent="-285750">
              <a:buFont typeface="Arial" panose="020B0604020202020204" pitchFamily="34" charset="0"/>
              <a:buChar char="•"/>
            </a:pPr>
            <a:endParaRPr lang="en-GB" sz="2400">
              <a:latin typeface="+mj-lt"/>
            </a:endParaRPr>
          </a:p>
          <a:p>
            <a:pPr marL="285750" indent="-285750">
              <a:buFont typeface="Arial" panose="020B0604020202020204" pitchFamily="34" charset="0"/>
              <a:buChar char="•"/>
            </a:pPr>
            <a:r>
              <a:rPr lang="en-GB" sz="2400">
                <a:latin typeface="+mj-lt"/>
              </a:rPr>
              <a:t>Screening Form/Call.</a:t>
            </a:r>
          </a:p>
          <a:p>
            <a:pPr marL="285750" indent="-285750">
              <a:buFont typeface="Arial" panose="020B0604020202020204" pitchFamily="34" charset="0"/>
              <a:buChar char="•"/>
            </a:pPr>
            <a:endParaRPr lang="en-GB" sz="2400">
              <a:latin typeface="+mj-lt"/>
            </a:endParaRPr>
          </a:p>
          <a:p>
            <a:pPr marL="285750" indent="-285750">
              <a:buFont typeface="Arial" panose="020B0604020202020204" pitchFamily="34" charset="0"/>
              <a:buChar char="•"/>
            </a:pPr>
            <a:r>
              <a:rPr lang="en-GB" sz="2400">
                <a:latin typeface="+mj-lt"/>
              </a:rPr>
              <a:t>Check current vacancies, we will discuss any details with you.</a:t>
            </a:r>
          </a:p>
          <a:p>
            <a:pPr marL="285750" indent="-285750">
              <a:buFont typeface="Arial" panose="020B0604020202020204" pitchFamily="34" charset="0"/>
              <a:buChar char="•"/>
            </a:pPr>
            <a:endParaRPr lang="en-GB" sz="2400">
              <a:latin typeface="+mj-lt"/>
            </a:endParaRPr>
          </a:p>
          <a:p>
            <a:pPr marL="285750" indent="-285750">
              <a:buFont typeface="Arial" panose="020B0604020202020204" pitchFamily="34" charset="0"/>
              <a:buChar char="•"/>
            </a:pPr>
            <a:r>
              <a:rPr lang="en-GB" sz="2400">
                <a:latin typeface="+mj-lt"/>
              </a:rPr>
              <a:t>If there are no vacancies, we will offer support on how to approach local settings. </a:t>
            </a:r>
          </a:p>
          <a:p>
            <a:pPr marL="285750" indent="-285750">
              <a:buFont typeface="Arial" panose="020B0604020202020204" pitchFamily="34" charset="0"/>
              <a:buChar char="•"/>
            </a:pPr>
            <a:endParaRPr lang="en-GB" sz="2400">
              <a:latin typeface="+mj-lt"/>
            </a:endParaRPr>
          </a:p>
          <a:p>
            <a:pPr marL="285750" indent="-285750">
              <a:buFont typeface="Arial" panose="020B0604020202020204" pitchFamily="34" charset="0"/>
              <a:buChar char="•"/>
            </a:pPr>
            <a:r>
              <a:rPr lang="en-GB" sz="2400">
                <a:latin typeface="+mj-lt"/>
              </a:rPr>
              <a:t>CV sent to any vacancies.</a:t>
            </a:r>
          </a:p>
          <a:p>
            <a:pPr marL="285750" indent="-285750">
              <a:buFont typeface="Arial" panose="020B0604020202020204" pitchFamily="34" charset="0"/>
              <a:buChar char="•"/>
            </a:pPr>
            <a:endParaRPr lang="en-GB"/>
          </a:p>
        </p:txBody>
      </p:sp>
      <p:pic>
        <p:nvPicPr>
          <p:cNvPr id="4" name="Picture 2" descr="Speech bubble with question mark">
            <a:extLst>
              <a:ext uri="{FF2B5EF4-FFF2-40B4-BE49-F238E27FC236}">
                <a16:creationId xmlns:a16="http://schemas.microsoft.com/office/drawing/2014/main" id="{89826898-7546-78F0-C759-7BBEA1EB9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43" y="2330165"/>
            <a:ext cx="4225656" cy="28148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586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0B084-7EA7-F404-11F6-145775EC3C3E}"/>
              </a:ext>
            </a:extLst>
          </p:cNvPr>
          <p:cNvSpPr>
            <a:spLocks noGrp="1"/>
          </p:cNvSpPr>
          <p:nvPr>
            <p:ph type="title"/>
          </p:nvPr>
        </p:nvSpPr>
        <p:spPr>
          <a:xfrm>
            <a:off x="463550" y="-61306"/>
            <a:ext cx="12829319" cy="1325563"/>
          </a:xfrm>
        </p:spPr>
        <p:txBody>
          <a:bodyPr/>
          <a:lstStyle/>
          <a:p>
            <a:r>
              <a:rPr lang="en-GB"/>
              <a:t>If you are selected…</a:t>
            </a:r>
          </a:p>
        </p:txBody>
      </p:sp>
      <p:pic>
        <p:nvPicPr>
          <p:cNvPr id="4" name="Picture 2" descr="Free Children Painting With Water Color Stock Photo">
            <a:extLst>
              <a:ext uri="{FF2B5EF4-FFF2-40B4-BE49-F238E27FC236}">
                <a16:creationId xmlns:a16="http://schemas.microsoft.com/office/drawing/2014/main" id="{5381EED8-8B20-F527-75F4-D55EE31B8F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39" r="1440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3854B07C-553C-4B74-870C-16AA39817267}"/>
              </a:ext>
            </a:extLst>
          </p:cNvPr>
          <p:cNvSpPr txBox="1">
            <a:spLocks/>
          </p:cNvSpPr>
          <p:nvPr/>
        </p:nvSpPr>
        <p:spPr>
          <a:xfrm>
            <a:off x="233385" y="1243515"/>
            <a:ext cx="4864101" cy="486950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b="1"/>
          </a:p>
          <a:p>
            <a:pPr marL="285750" indent="-228600">
              <a:spcAft>
                <a:spcPts val="600"/>
              </a:spcAft>
              <a:buFont typeface="Arial" panose="020B0604020202020204" pitchFamily="34" charset="0"/>
              <a:buChar char="•"/>
            </a:pPr>
            <a:r>
              <a:rPr lang="en-US">
                <a:latin typeface="+mj-lt"/>
              </a:rPr>
              <a:t>Interview at the setting – stay and play/work trial</a:t>
            </a:r>
          </a:p>
          <a:p>
            <a:pPr marL="285750" indent="-228600">
              <a:spcAft>
                <a:spcPts val="600"/>
              </a:spcAft>
              <a:buFont typeface="Arial" panose="020B0604020202020204" pitchFamily="34" charset="0"/>
              <a:buChar char="•"/>
            </a:pPr>
            <a:r>
              <a:rPr lang="en-US">
                <a:latin typeface="+mj-lt"/>
              </a:rPr>
              <a:t>Feedback</a:t>
            </a:r>
          </a:p>
          <a:p>
            <a:pPr marL="285750" indent="-228600">
              <a:spcAft>
                <a:spcPts val="600"/>
              </a:spcAft>
              <a:buFont typeface="Arial" panose="020B0604020202020204" pitchFamily="34" charset="0"/>
              <a:buChar char="•"/>
            </a:pPr>
            <a:r>
              <a:rPr lang="en-US">
                <a:latin typeface="+mj-lt"/>
              </a:rPr>
              <a:t>We process application on our system.</a:t>
            </a:r>
          </a:p>
          <a:p>
            <a:pPr marL="285750" indent="-228600">
              <a:spcAft>
                <a:spcPts val="600"/>
              </a:spcAft>
              <a:buFont typeface="Arial" panose="020B0604020202020204" pitchFamily="34" charset="0"/>
              <a:buChar char="•"/>
            </a:pPr>
            <a:r>
              <a:rPr lang="en-US">
                <a:latin typeface="+mj-lt"/>
              </a:rPr>
              <a:t>Employment checks – References, DBS, ID check</a:t>
            </a:r>
          </a:p>
          <a:p>
            <a:pPr marL="285750" indent="-228600">
              <a:spcAft>
                <a:spcPts val="600"/>
              </a:spcAft>
              <a:buFont typeface="Arial" panose="020B0604020202020204" pitchFamily="34" charset="0"/>
              <a:buChar char="•"/>
            </a:pPr>
            <a:r>
              <a:rPr lang="en-US">
                <a:latin typeface="+mj-lt"/>
              </a:rPr>
              <a:t>If you are not successful, we will continue the search for an employer.</a:t>
            </a:r>
          </a:p>
          <a:p>
            <a:endParaRPr lang="en-GB"/>
          </a:p>
          <a:p>
            <a:pPr marL="457200" indent="-457200">
              <a:buFont typeface="Arial" panose="020B0604020202020204" pitchFamily="34" charset="0"/>
              <a:buChar char="•"/>
            </a:pPr>
            <a:endParaRPr lang="en-GB"/>
          </a:p>
        </p:txBody>
      </p:sp>
    </p:spTree>
    <p:extLst>
      <p:ext uri="{BB962C8B-B14F-4D97-AF65-F5344CB8AC3E}">
        <p14:creationId xmlns:p14="http://schemas.microsoft.com/office/powerpoint/2010/main" val="36688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3ECD4-8A92-7F49-9961-4C73C3307621}"/>
              </a:ext>
            </a:extLst>
          </p:cNvPr>
          <p:cNvSpPr>
            <a:spLocks noGrp="1"/>
          </p:cNvSpPr>
          <p:nvPr>
            <p:ph type="title"/>
          </p:nvPr>
        </p:nvSpPr>
        <p:spPr>
          <a:xfrm>
            <a:off x="4442720" y="130509"/>
            <a:ext cx="10515600" cy="1325563"/>
          </a:xfrm>
        </p:spPr>
        <p:txBody>
          <a:bodyPr/>
          <a:lstStyle/>
          <a:p>
            <a:r>
              <a:rPr lang="en-GB"/>
              <a:t>FAQ</a:t>
            </a:r>
          </a:p>
        </p:txBody>
      </p:sp>
      <p:sp>
        <p:nvSpPr>
          <p:cNvPr id="3" name="Content Placeholder 2">
            <a:extLst>
              <a:ext uri="{FF2B5EF4-FFF2-40B4-BE49-F238E27FC236}">
                <a16:creationId xmlns:a16="http://schemas.microsoft.com/office/drawing/2014/main" id="{62B6048D-EB2E-16E6-4383-D7D2643B9A97}"/>
              </a:ext>
            </a:extLst>
          </p:cNvPr>
          <p:cNvSpPr>
            <a:spLocks noGrp="1"/>
          </p:cNvSpPr>
          <p:nvPr>
            <p:ph idx="1"/>
          </p:nvPr>
        </p:nvSpPr>
        <p:spPr>
          <a:xfrm>
            <a:off x="5452310" y="1165254"/>
            <a:ext cx="6507718" cy="4733840"/>
          </a:xfrm>
        </p:spPr>
        <p:txBody>
          <a:bodyPr vert="horz" lIns="91440" tIns="45720" rIns="91440" bIns="45720" rtlCol="0" anchor="t">
            <a:normAutofit/>
          </a:bodyPr>
          <a:lstStyle/>
          <a:p>
            <a:pPr>
              <a:lnSpc>
                <a:spcPct val="90000"/>
              </a:lnSpc>
              <a:spcAft>
                <a:spcPts val="600"/>
              </a:spcAft>
            </a:pPr>
            <a:endParaRPr lang="en-US" sz="2600" b="1">
              <a:latin typeface="+mj-lt"/>
            </a:endParaRPr>
          </a:p>
          <a:p>
            <a:pPr marL="285750" indent="-228600">
              <a:lnSpc>
                <a:spcPct val="90000"/>
              </a:lnSpc>
              <a:spcAft>
                <a:spcPts val="600"/>
              </a:spcAft>
              <a:buFont typeface="Arial" panose="020B0604020202020204" pitchFamily="34" charset="0"/>
              <a:buChar char="•"/>
            </a:pPr>
            <a:r>
              <a:rPr lang="en-US" sz="2300"/>
              <a:t>Is it guaranteed you will find me an employer?</a:t>
            </a:r>
          </a:p>
          <a:p>
            <a:pPr marL="971550" lvl="1">
              <a:spcAft>
                <a:spcPts val="600"/>
              </a:spcAft>
            </a:pPr>
            <a:r>
              <a:rPr lang="en-US" sz="1600"/>
              <a:t>Unfortunately, we cannot guarantee finding you an employer as this is a competitive market. </a:t>
            </a:r>
          </a:p>
          <a:p>
            <a:pPr marL="285750" indent="-228600">
              <a:spcAft>
                <a:spcPts val="600"/>
              </a:spcAft>
              <a:buFont typeface="Arial" panose="020B0604020202020204" pitchFamily="34" charset="0"/>
              <a:buChar char="•"/>
            </a:pPr>
            <a:r>
              <a:rPr lang="en-US" sz="2300"/>
              <a:t>How long will it take to find a vacancy? </a:t>
            </a:r>
          </a:p>
          <a:p>
            <a:pPr marL="971550" lvl="1">
              <a:spcAft>
                <a:spcPts val="600"/>
              </a:spcAft>
            </a:pPr>
            <a:r>
              <a:rPr lang="en-US" sz="1600"/>
              <a:t>The duration can vary on locations and available vacancies. </a:t>
            </a:r>
          </a:p>
          <a:p>
            <a:pPr marL="285750" indent="-228600">
              <a:lnSpc>
                <a:spcPct val="90000"/>
              </a:lnSpc>
              <a:spcAft>
                <a:spcPts val="600"/>
              </a:spcAft>
              <a:buFont typeface="Arial" panose="020B0604020202020204" pitchFamily="34" charset="0"/>
              <a:buChar char="•"/>
            </a:pPr>
            <a:r>
              <a:rPr lang="en-US" sz="2300"/>
              <a:t>What support is offered? </a:t>
            </a:r>
          </a:p>
          <a:p>
            <a:pPr marL="971550" lvl="1">
              <a:spcAft>
                <a:spcPts val="600"/>
              </a:spcAft>
            </a:pPr>
            <a:r>
              <a:rPr lang="en-US" sz="1600"/>
              <a:t>Best Practice Network have various brochures, interview guidance and support from the Placement </a:t>
            </a:r>
            <a:r>
              <a:rPr lang="en-US" sz="1600" err="1"/>
              <a:t>Resourcers</a:t>
            </a:r>
            <a:r>
              <a:rPr lang="en-US" sz="1600"/>
              <a:t>. </a:t>
            </a:r>
            <a:endParaRPr lang="en-US" sz="1600">
              <a:ea typeface="Calibri"/>
              <a:cs typeface="Calibri"/>
            </a:endParaRPr>
          </a:p>
          <a:p>
            <a:pPr marL="57150" algn="ctr">
              <a:lnSpc>
                <a:spcPct val="90000"/>
              </a:lnSpc>
              <a:spcAft>
                <a:spcPts val="600"/>
              </a:spcAft>
            </a:pPr>
            <a:endParaRPr lang="en-US" sz="2400"/>
          </a:p>
          <a:p>
            <a:pPr marL="57150" algn="ctr">
              <a:lnSpc>
                <a:spcPct val="90000"/>
              </a:lnSpc>
              <a:spcAft>
                <a:spcPts val="600"/>
              </a:spcAft>
            </a:pPr>
            <a:endParaRPr lang="en-US" sz="2400">
              <a:solidFill>
                <a:srgbClr val="D01B71"/>
              </a:solidFill>
              <a:ea typeface="Calibri"/>
              <a:cs typeface="Calibri"/>
            </a:endParaRPr>
          </a:p>
          <a:p>
            <a:pPr marL="57150">
              <a:lnSpc>
                <a:spcPct val="90000"/>
              </a:lnSpc>
              <a:spcAft>
                <a:spcPts val="600"/>
              </a:spcAft>
            </a:pPr>
            <a:endParaRPr lang="en-US" sz="2300">
              <a:latin typeface="+mj-lt"/>
            </a:endParaRPr>
          </a:p>
          <a:p>
            <a:pPr marL="285750" indent="-228600">
              <a:lnSpc>
                <a:spcPct val="90000"/>
              </a:lnSpc>
              <a:spcAft>
                <a:spcPts val="600"/>
              </a:spcAft>
              <a:buFont typeface="Arial" panose="020B0604020202020204" pitchFamily="34" charset="0"/>
              <a:buChar char="•"/>
            </a:pPr>
            <a:endParaRPr lang="en-US" sz="2300">
              <a:latin typeface="+mj-lt"/>
            </a:endParaRPr>
          </a:p>
          <a:p>
            <a:endParaRPr lang="en-GB"/>
          </a:p>
        </p:txBody>
      </p:sp>
      <p:pic>
        <p:nvPicPr>
          <p:cNvPr id="4" name="Picture 3" descr="A group of wooden blocks&#10;&#10;Description automatically generated">
            <a:extLst>
              <a:ext uri="{FF2B5EF4-FFF2-40B4-BE49-F238E27FC236}">
                <a16:creationId xmlns:a16="http://schemas.microsoft.com/office/drawing/2014/main" id="{0A9274A3-3FD2-23BF-7EB7-45F3D5083959}"/>
              </a:ext>
            </a:extLst>
          </p:cNvPr>
          <p:cNvPicPr>
            <a:picLocks noChangeAspect="1"/>
          </p:cNvPicPr>
          <p:nvPr/>
        </p:nvPicPr>
        <p:blipFill rotWithShape="1">
          <a:blip r:embed="rId3"/>
          <a:srcRect l="28387" r="2645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6" name="Picture 5">
            <a:extLst>
              <a:ext uri="{FF2B5EF4-FFF2-40B4-BE49-F238E27FC236}">
                <a16:creationId xmlns:a16="http://schemas.microsoft.com/office/drawing/2014/main" id="{275808C4-A0EB-B6B0-641B-CD7337C38811}"/>
              </a:ext>
            </a:extLst>
          </p:cNvPr>
          <p:cNvPicPr>
            <a:picLocks noChangeAspect="1"/>
          </p:cNvPicPr>
          <p:nvPr/>
        </p:nvPicPr>
        <p:blipFill>
          <a:blip r:embed="rId4"/>
          <a:stretch>
            <a:fillRect/>
          </a:stretch>
        </p:blipFill>
        <p:spPr>
          <a:xfrm>
            <a:off x="10079037" y="221801"/>
            <a:ext cx="1880991" cy="852162"/>
          </a:xfrm>
          <a:prstGeom prst="rect">
            <a:avLst/>
          </a:prstGeom>
        </p:spPr>
      </p:pic>
    </p:spTree>
    <p:extLst>
      <p:ext uri="{BB962C8B-B14F-4D97-AF65-F5344CB8AC3E}">
        <p14:creationId xmlns:p14="http://schemas.microsoft.com/office/powerpoint/2010/main" val="70570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2D3741E7-0EED-9D31-D8D8-F7AEFDE50F79}"/>
              </a:ext>
            </a:extLst>
          </p:cNvPr>
          <p:cNvSpPr/>
          <p:nvPr/>
        </p:nvSpPr>
        <p:spPr>
          <a:xfrm>
            <a:off x="5759231" y="1648474"/>
            <a:ext cx="3442445" cy="3357922"/>
          </a:xfrm>
          <a:prstGeom prst="ellipse">
            <a:avLst/>
          </a:prstGeom>
          <a:solidFill>
            <a:srgbClr val="760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EDC32AB-452A-0A8C-028E-48A9FF20E3F9}"/>
              </a:ext>
            </a:extLst>
          </p:cNvPr>
          <p:cNvSpPr>
            <a:spLocks noGrp="1"/>
          </p:cNvSpPr>
          <p:nvPr>
            <p:ph type="ctrTitle"/>
          </p:nvPr>
        </p:nvSpPr>
        <p:spPr>
          <a:xfrm>
            <a:off x="2438696" y="2417212"/>
            <a:ext cx="4208585" cy="910223"/>
          </a:xfrm>
        </p:spPr>
        <p:txBody>
          <a:bodyPr/>
          <a:lstStyle/>
          <a:p>
            <a:r>
              <a:rPr lang="en-GB" b="1">
                <a:latin typeface="Arial"/>
                <a:cs typeface="Arial"/>
              </a:rPr>
              <a:t>Next steps</a:t>
            </a:r>
            <a:endParaRPr lang="en-US"/>
          </a:p>
        </p:txBody>
      </p:sp>
      <p:sp>
        <p:nvSpPr>
          <p:cNvPr id="4" name="Subtitle 3">
            <a:extLst>
              <a:ext uri="{FF2B5EF4-FFF2-40B4-BE49-F238E27FC236}">
                <a16:creationId xmlns:a16="http://schemas.microsoft.com/office/drawing/2014/main" id="{9C08ADD5-3605-F68C-F4D1-6D183D0384E3}"/>
              </a:ext>
            </a:extLst>
          </p:cNvPr>
          <p:cNvSpPr>
            <a:spLocks noGrp="1"/>
          </p:cNvSpPr>
          <p:nvPr>
            <p:ph type="subTitle" idx="1"/>
          </p:nvPr>
        </p:nvSpPr>
        <p:spPr>
          <a:xfrm>
            <a:off x="1264055" y="3940492"/>
            <a:ext cx="4831945" cy="2538068"/>
          </a:xfrm>
        </p:spPr>
        <p:txBody>
          <a:bodyPr vert="horz" lIns="91440" tIns="45720" rIns="91440" bIns="45720" rtlCol="0" anchor="t">
            <a:normAutofit/>
          </a:bodyPr>
          <a:lstStyle/>
          <a:p>
            <a:r>
              <a:rPr lang="en-GB" b="1" dirty="0"/>
              <a:t>Apply by December 22, to start in early in 2025</a:t>
            </a:r>
            <a:endParaRPr lang="en-GB" dirty="0"/>
          </a:p>
          <a:p>
            <a:r>
              <a:rPr lang="en-GB" dirty="0"/>
              <a:t>Apply through our website:</a:t>
            </a:r>
            <a:endParaRPr lang="en-GB">
              <a:ea typeface="Calibri"/>
              <a:cs typeface="Calibri"/>
            </a:endParaRPr>
          </a:p>
          <a:p>
            <a:r>
              <a:rPr lang="en-GB" dirty="0">
                <a:solidFill>
                  <a:srgbClr val="D01B71"/>
                </a:solidFill>
                <a:cs typeface="Calibri" panose="020F0502020204030204"/>
                <a:hlinkClick r:id="rId3">
                  <a:extLst>
                    <a:ext uri="{A12FA001-AC4F-418D-AE19-62706E023703}">
                      <ahyp:hlinkClr xmlns:ahyp="http://schemas.microsoft.com/office/drawing/2018/hyperlinkcolor" val="tx"/>
                    </a:ext>
                  </a:extLst>
                </a:hlinkClick>
              </a:rPr>
              <a:t>https://www.bestpracticenet.co.uk/early-years</a:t>
            </a:r>
            <a:r>
              <a:rPr lang="en-GB" dirty="0">
                <a:solidFill>
                  <a:srgbClr val="D01B71"/>
                </a:solidFill>
                <a:cs typeface="Calibri" panose="020F0502020204030204"/>
              </a:rPr>
              <a:t> </a:t>
            </a:r>
            <a:endParaRPr lang="en-GB" dirty="0">
              <a:solidFill>
                <a:srgbClr val="D01B71"/>
              </a:solidFill>
              <a:ea typeface="Calibri"/>
              <a:cs typeface="Calibri" panose="020F0502020204030204"/>
            </a:endParaRPr>
          </a:p>
        </p:txBody>
      </p:sp>
      <p:sp>
        <p:nvSpPr>
          <p:cNvPr id="9" name="TextBox 8">
            <a:extLst>
              <a:ext uri="{FF2B5EF4-FFF2-40B4-BE49-F238E27FC236}">
                <a16:creationId xmlns:a16="http://schemas.microsoft.com/office/drawing/2014/main" id="{C676206E-B365-E153-AE90-057DEFC0DE68}"/>
              </a:ext>
            </a:extLst>
          </p:cNvPr>
          <p:cNvSpPr txBox="1"/>
          <p:nvPr/>
        </p:nvSpPr>
        <p:spPr>
          <a:xfrm>
            <a:off x="6385480" y="2041326"/>
            <a:ext cx="2189949" cy="830997"/>
          </a:xfrm>
          <a:prstGeom prst="rect">
            <a:avLst/>
          </a:prstGeom>
          <a:noFill/>
        </p:spPr>
        <p:txBody>
          <a:bodyPr wrap="square" rtlCol="0">
            <a:spAutoFit/>
          </a:bodyPr>
          <a:lstStyle/>
          <a:p>
            <a:pPr algn="ctr"/>
            <a:r>
              <a:rPr lang="en-GB"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Any questions? </a:t>
            </a:r>
          </a:p>
        </p:txBody>
      </p:sp>
      <p:pic>
        <p:nvPicPr>
          <p:cNvPr id="13" name="Graphic 12" descr="Chat outline">
            <a:extLst>
              <a:ext uri="{FF2B5EF4-FFF2-40B4-BE49-F238E27FC236}">
                <a16:creationId xmlns:a16="http://schemas.microsoft.com/office/drawing/2014/main" id="{1EB5C8E2-689A-7AF2-B544-CAD54FEE6F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71327" y="2629271"/>
            <a:ext cx="2037550" cy="2019205"/>
          </a:xfrm>
          <a:prstGeom prst="rect">
            <a:avLst/>
          </a:prstGeom>
        </p:spPr>
      </p:pic>
      <p:pic>
        <p:nvPicPr>
          <p:cNvPr id="6" name="Picture 5">
            <a:extLst>
              <a:ext uri="{FF2B5EF4-FFF2-40B4-BE49-F238E27FC236}">
                <a16:creationId xmlns:a16="http://schemas.microsoft.com/office/drawing/2014/main" id="{7F993A4C-6D69-D172-7EB8-1D3AAE87FD42}"/>
              </a:ext>
            </a:extLst>
          </p:cNvPr>
          <p:cNvPicPr>
            <a:picLocks noChangeAspect="1"/>
          </p:cNvPicPr>
          <p:nvPr/>
        </p:nvPicPr>
        <p:blipFill>
          <a:blip r:embed="rId6"/>
          <a:stretch>
            <a:fillRect/>
          </a:stretch>
        </p:blipFill>
        <p:spPr>
          <a:xfrm>
            <a:off x="9643268" y="187064"/>
            <a:ext cx="2076557" cy="1905098"/>
          </a:xfrm>
          <a:prstGeom prst="rect">
            <a:avLst/>
          </a:prstGeom>
        </p:spPr>
      </p:pic>
    </p:spTree>
    <p:extLst>
      <p:ext uri="{BB962C8B-B14F-4D97-AF65-F5344CB8AC3E}">
        <p14:creationId xmlns:p14="http://schemas.microsoft.com/office/powerpoint/2010/main" val="191806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EFB89-358F-4A5B-8D80-50814BB34666}"/>
              </a:ext>
            </a:extLst>
          </p:cNvPr>
          <p:cNvSpPr>
            <a:spLocks noGrp="1"/>
          </p:cNvSpPr>
          <p:nvPr>
            <p:ph type="title"/>
          </p:nvPr>
        </p:nvSpPr>
        <p:spPr>
          <a:xfrm>
            <a:off x="532046" y="776855"/>
            <a:ext cx="5358885" cy="2471352"/>
          </a:xfrm>
        </p:spPr>
        <p:txBody>
          <a:bodyPr anchor="b">
            <a:normAutofit/>
          </a:bodyPr>
          <a:lstStyle/>
          <a:p>
            <a:r>
              <a:rPr lang="en-US" b="1"/>
              <a:t>What is an apprenticeship?</a:t>
            </a:r>
            <a:endParaRPr lang="en-GB" b="1"/>
          </a:p>
        </p:txBody>
      </p:sp>
      <p:pic>
        <p:nvPicPr>
          <p:cNvPr id="1026" name="Picture 2" descr="Free Question Marks on Paper Crafts Stock Photo">
            <a:extLst>
              <a:ext uri="{FF2B5EF4-FFF2-40B4-BE49-F238E27FC236}">
                <a16:creationId xmlns:a16="http://schemas.microsoft.com/office/drawing/2014/main" id="{BEC4094A-696B-39C5-9B74-E40B8A8E2D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40" r="19712" b="2"/>
          <a:stretch/>
        </p:blipFill>
        <p:spPr bwMode="auto">
          <a:xfrm>
            <a:off x="6720593" y="879737"/>
            <a:ext cx="5098526" cy="5098526"/>
          </a:xfrm>
          <a:prstGeom prst="ellipse">
            <a:avLst/>
          </a:prstGeom>
          <a:solidFill>
            <a:srgbClr val="FFFFFF"/>
          </a:solidFill>
        </p:spPr>
      </p:pic>
      <p:pic>
        <p:nvPicPr>
          <p:cNvPr id="7" name="Picture 6">
            <a:extLst>
              <a:ext uri="{FF2B5EF4-FFF2-40B4-BE49-F238E27FC236}">
                <a16:creationId xmlns:a16="http://schemas.microsoft.com/office/drawing/2014/main" id="{588DF46A-A3D0-9644-182C-A5FAE725D4AE}"/>
              </a:ext>
            </a:extLst>
          </p:cNvPr>
          <p:cNvPicPr>
            <a:picLocks noChangeAspect="1"/>
          </p:cNvPicPr>
          <p:nvPr/>
        </p:nvPicPr>
        <p:blipFill>
          <a:blip r:embed="rId4"/>
          <a:stretch>
            <a:fillRect/>
          </a:stretch>
        </p:blipFill>
        <p:spPr>
          <a:xfrm>
            <a:off x="3209083" y="5735007"/>
            <a:ext cx="2886917" cy="913949"/>
          </a:xfrm>
          <a:prstGeom prst="rect">
            <a:avLst/>
          </a:prstGeom>
        </p:spPr>
      </p:pic>
      <p:sp>
        <p:nvSpPr>
          <p:cNvPr id="4" name="Text Placeholder 3">
            <a:extLst>
              <a:ext uri="{FF2B5EF4-FFF2-40B4-BE49-F238E27FC236}">
                <a16:creationId xmlns:a16="http://schemas.microsoft.com/office/drawing/2014/main" id="{D87E935A-6E04-325B-812B-7B839D66A304}"/>
              </a:ext>
            </a:extLst>
          </p:cNvPr>
          <p:cNvSpPr>
            <a:spLocks noGrp="1"/>
          </p:cNvSpPr>
          <p:nvPr>
            <p:ph type="body" idx="1"/>
          </p:nvPr>
        </p:nvSpPr>
        <p:spPr>
          <a:xfrm>
            <a:off x="719157" y="4388573"/>
            <a:ext cx="6001436" cy="1082288"/>
          </a:xfrm>
        </p:spPr>
        <p:txBody>
          <a:bodyPr/>
          <a:lstStyle/>
          <a:p>
            <a:r>
              <a:rPr lang="en-GB">
                <a:solidFill>
                  <a:schemeClr val="tx1"/>
                </a:solidFill>
                <a:latin typeface="+mj-lt"/>
              </a:rPr>
              <a:t>An apprenticeship is a learning programme that allows learners to learn while they earn. </a:t>
            </a:r>
          </a:p>
        </p:txBody>
      </p:sp>
    </p:spTree>
    <p:extLst>
      <p:ext uri="{BB962C8B-B14F-4D97-AF65-F5344CB8AC3E}">
        <p14:creationId xmlns:p14="http://schemas.microsoft.com/office/powerpoint/2010/main" val="55056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F92B-4BB9-0A9E-9A36-AB84D7919849}"/>
              </a:ext>
            </a:extLst>
          </p:cNvPr>
          <p:cNvSpPr>
            <a:spLocks noGrp="1"/>
          </p:cNvSpPr>
          <p:nvPr>
            <p:ph type="title"/>
          </p:nvPr>
        </p:nvSpPr>
        <p:spPr>
          <a:xfrm>
            <a:off x="1809161" y="0"/>
            <a:ext cx="10515600" cy="1325563"/>
          </a:xfrm>
        </p:spPr>
        <p:txBody>
          <a:bodyPr/>
          <a:lstStyle/>
          <a:p>
            <a:r>
              <a:rPr lang="en-GB"/>
              <a:t>What is an apprenticeship made up of? </a:t>
            </a:r>
          </a:p>
        </p:txBody>
      </p:sp>
      <p:graphicFrame>
        <p:nvGraphicFramePr>
          <p:cNvPr id="3" name="Diagram 2">
            <a:extLst>
              <a:ext uri="{FF2B5EF4-FFF2-40B4-BE49-F238E27FC236}">
                <a16:creationId xmlns:a16="http://schemas.microsoft.com/office/drawing/2014/main" id="{2CC305B8-542A-35DA-DC5E-B77192CF757B}"/>
              </a:ext>
            </a:extLst>
          </p:cNvPr>
          <p:cNvGraphicFramePr/>
          <p:nvPr/>
        </p:nvGraphicFramePr>
        <p:xfrm>
          <a:off x="2776718" y="1178736"/>
          <a:ext cx="7121427" cy="510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0133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131F-5C2F-7BE3-C6CE-695FDF3AC18B}"/>
              </a:ext>
            </a:extLst>
          </p:cNvPr>
          <p:cNvSpPr>
            <a:spLocks noGrp="1"/>
          </p:cNvSpPr>
          <p:nvPr>
            <p:ph type="title"/>
          </p:nvPr>
        </p:nvSpPr>
        <p:spPr/>
        <p:txBody>
          <a:bodyPr/>
          <a:lstStyle/>
          <a:p>
            <a:r>
              <a:rPr lang="en-GB"/>
              <a:t>What are the benefits of an apprenticeship? </a:t>
            </a:r>
          </a:p>
        </p:txBody>
      </p:sp>
      <p:sp>
        <p:nvSpPr>
          <p:cNvPr id="3" name="Rectangle 1">
            <a:extLst>
              <a:ext uri="{FF2B5EF4-FFF2-40B4-BE49-F238E27FC236}">
                <a16:creationId xmlns:a16="http://schemas.microsoft.com/office/drawing/2014/main" id="{22332C74-2786-460C-73F4-FB91A9449DDB}"/>
              </a:ext>
            </a:extLst>
          </p:cNvPr>
          <p:cNvSpPr>
            <a:spLocks noChangeArrowheads="1"/>
          </p:cNvSpPr>
          <p:nvPr/>
        </p:nvSpPr>
        <p:spPr bwMode="auto">
          <a:xfrm>
            <a:off x="3881372" y="1799255"/>
            <a:ext cx="831062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a:ln>
                  <a:noFill/>
                </a:ln>
                <a:solidFill>
                  <a:schemeClr val="tx1"/>
                </a:solidFill>
                <a:effectLst/>
                <a:latin typeface="+mj-lt"/>
              </a:rPr>
              <a:t> Provides an opportunity to earn money while you learn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a:ln>
                  <a:noFill/>
                </a:ln>
                <a:solidFill>
                  <a:schemeClr val="tx1"/>
                </a:solidFill>
                <a:effectLst/>
                <a:latin typeface="+mj-lt"/>
              </a:rPr>
              <a:t> Develop practical skills in a real work environment.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a:ln>
                  <a:noFill/>
                </a:ln>
                <a:solidFill>
                  <a:schemeClr val="tx1"/>
                </a:solidFill>
                <a:effectLst/>
                <a:latin typeface="+mj-lt"/>
              </a:rPr>
              <a:t> Support and mentoring within the workplace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a:ln>
                  <a:noFill/>
                </a:ln>
                <a:solidFill>
                  <a:schemeClr val="tx1"/>
                </a:solidFill>
                <a:effectLst/>
                <a:latin typeface="+mj-lt"/>
              </a:rPr>
              <a:t>Career progression: Build a foundation for higher-level qualifications or future job roles.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a:ln>
                  <a:noFill/>
                </a:ln>
                <a:solidFill>
                  <a:schemeClr val="tx1"/>
                </a:solidFill>
                <a:effectLst/>
                <a:latin typeface="+mj-lt"/>
              </a:rPr>
              <a:t>Fully funded – learn without incurring student loans or tuition fees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a:ln>
                  <a:noFill/>
                </a:ln>
                <a:solidFill>
                  <a:schemeClr val="tx1"/>
                </a:solidFill>
                <a:effectLst/>
                <a:latin typeface="+mj-lt"/>
              </a:rPr>
              <a:t> Gain valuable work experience that stands out to future employers.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a:ln>
                  <a:noFill/>
                </a:ln>
                <a:solidFill>
                  <a:schemeClr val="tx1"/>
                </a:solidFill>
                <a:effectLst/>
                <a:latin typeface="+mj-lt"/>
              </a:rPr>
              <a:t>Gain a nationally </a:t>
            </a:r>
            <a:r>
              <a:rPr lang="en-US" altLang="en-US" sz="2400" err="1">
                <a:latin typeface="+mj-lt"/>
              </a:rPr>
              <a:t>r</a:t>
            </a:r>
            <a:r>
              <a:rPr kumimoji="0" lang="en-US" altLang="en-US" sz="2400" i="0" u="none" strike="noStrike" cap="none" normalizeH="0" baseline="0" err="1">
                <a:ln>
                  <a:noFill/>
                </a:ln>
                <a:solidFill>
                  <a:schemeClr val="tx1"/>
                </a:solidFill>
                <a:effectLst/>
                <a:latin typeface="+mj-lt"/>
              </a:rPr>
              <a:t>ecognised</a:t>
            </a:r>
            <a:r>
              <a:rPr kumimoji="0" lang="en-US" altLang="en-US" sz="2400" i="0" u="none" strike="noStrike" cap="none" normalizeH="0" baseline="0">
                <a:ln>
                  <a:noFill/>
                </a:ln>
                <a:solidFill>
                  <a:schemeClr val="tx1"/>
                </a:solidFill>
                <a:effectLst/>
                <a:latin typeface="+mj-lt"/>
              </a:rPr>
              <a:t> Qualification</a:t>
            </a:r>
            <a:endParaRPr lang="en-US" altLang="en-US" sz="2400">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a:ln>
                  <a:noFill/>
                </a:ln>
                <a:solidFill>
                  <a:schemeClr val="tx1"/>
                </a:solidFill>
                <a:effectLst/>
                <a:latin typeface="+mj-lt"/>
              </a:rPr>
              <a:t>Develop soft </a:t>
            </a:r>
            <a:r>
              <a:rPr lang="en-US" altLang="en-US" sz="2400">
                <a:latin typeface="+mj-lt"/>
              </a:rPr>
              <a:t>s</a:t>
            </a:r>
            <a:r>
              <a:rPr kumimoji="0" lang="en-US" altLang="en-US" sz="2400" i="0" u="none" strike="noStrike" cap="none" normalizeH="0" baseline="0">
                <a:ln>
                  <a:noFill/>
                </a:ln>
                <a:solidFill>
                  <a:schemeClr val="tx1"/>
                </a:solidFill>
                <a:effectLst/>
                <a:latin typeface="+mj-lt"/>
              </a:rPr>
              <a:t>kills, such </a:t>
            </a:r>
            <a:r>
              <a:rPr lang="en-US" altLang="en-US" sz="2400">
                <a:latin typeface="+mj-lt"/>
              </a:rPr>
              <a:t>as communication, team work and problem solving skills</a:t>
            </a:r>
            <a:endParaRPr kumimoji="0" lang="en-US" altLang="en-US" sz="2400" i="0" u="none" strike="noStrike" cap="none" normalizeH="0" baseline="0">
              <a:ln>
                <a:noFill/>
              </a:ln>
              <a:solidFill>
                <a:schemeClr val="tx1"/>
              </a:solidFill>
              <a:effectLst/>
              <a:latin typeface="+mj-lt"/>
            </a:endParaRPr>
          </a:p>
        </p:txBody>
      </p:sp>
      <p:pic>
        <p:nvPicPr>
          <p:cNvPr id="5" name="Picture 4">
            <a:extLst>
              <a:ext uri="{FF2B5EF4-FFF2-40B4-BE49-F238E27FC236}">
                <a16:creationId xmlns:a16="http://schemas.microsoft.com/office/drawing/2014/main" id="{40E9835D-43DC-04D1-6E77-4B60AC1A2D2C}"/>
              </a:ext>
            </a:extLst>
          </p:cNvPr>
          <p:cNvPicPr>
            <a:picLocks noChangeAspect="1"/>
          </p:cNvPicPr>
          <p:nvPr/>
        </p:nvPicPr>
        <p:blipFill>
          <a:blip r:embed="rId3"/>
          <a:stretch>
            <a:fillRect/>
          </a:stretch>
        </p:blipFill>
        <p:spPr>
          <a:xfrm>
            <a:off x="979197" y="1875882"/>
            <a:ext cx="2482978" cy="34545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3993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B14C-98D8-1349-A99E-9D7DCC24146A}"/>
              </a:ext>
            </a:extLst>
          </p:cNvPr>
          <p:cNvSpPr>
            <a:spLocks noGrp="1"/>
          </p:cNvSpPr>
          <p:nvPr>
            <p:ph type="title"/>
          </p:nvPr>
        </p:nvSpPr>
        <p:spPr>
          <a:xfrm>
            <a:off x="419100" y="278039"/>
            <a:ext cx="11353800" cy="1325563"/>
          </a:xfrm>
        </p:spPr>
        <p:txBody>
          <a:bodyPr/>
          <a:lstStyle/>
          <a:p>
            <a:r>
              <a:rPr lang="en-GB" dirty="0"/>
              <a:t>What will I be doing as an Early Years Apprentice? </a:t>
            </a:r>
          </a:p>
        </p:txBody>
      </p:sp>
      <p:pic>
        <p:nvPicPr>
          <p:cNvPr id="2050" name="Picture 2" descr="Multiracial family at home doing a high five">
            <a:extLst>
              <a:ext uri="{FF2B5EF4-FFF2-40B4-BE49-F238E27FC236}">
                <a16:creationId xmlns:a16="http://schemas.microsoft.com/office/drawing/2014/main" id="{24903A1E-ABC2-625A-ECA5-11F6E5227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219" y="2312042"/>
            <a:ext cx="4331153" cy="28920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3">
            <a:extLst>
              <a:ext uri="{FF2B5EF4-FFF2-40B4-BE49-F238E27FC236}">
                <a16:creationId xmlns:a16="http://schemas.microsoft.com/office/drawing/2014/main" id="{CF4F125A-3E3D-1CDA-EAB3-5A295E6CA237}"/>
              </a:ext>
            </a:extLst>
          </p:cNvPr>
          <p:cNvSpPr>
            <a:spLocks noChangeArrowheads="1"/>
          </p:cNvSpPr>
          <p:nvPr/>
        </p:nvSpPr>
        <p:spPr bwMode="auto">
          <a:xfrm>
            <a:off x="5943600" y="1861256"/>
            <a:ext cx="5528581"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effectLst/>
                <a:latin typeface="+mj-lt"/>
              </a:rPr>
              <a:t> Support children's learning and development</a:t>
            </a:r>
            <a:endParaRPr lang="en-US" altLang="en-US" sz="2000" b="0" i="0" u="none" strike="noStrike" cap="none" normalizeH="0" baseline="0" dirty="0">
              <a:ln>
                <a:noFill/>
              </a:ln>
              <a:effectLst/>
              <a:latin typeface="+mj-lt"/>
              <a:ea typeface="Calibri Light"/>
              <a:cs typeface="Calibri Ligh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effectLst/>
                <a:latin typeface="+mj-lt"/>
              </a:rPr>
              <a:t> Assist with planning and delivering activities</a:t>
            </a:r>
            <a:endParaRPr lang="en-US" altLang="en-US" sz="2000" b="0" i="0" u="none" strike="noStrike" cap="none" normalizeH="0" baseline="0" dirty="0">
              <a:ln>
                <a:noFill/>
              </a:ln>
              <a:effectLst/>
              <a:latin typeface="+mj-lt"/>
              <a:ea typeface="Calibri Light"/>
              <a:cs typeface="Calibri Ligh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effectLst/>
                <a:latin typeface="+mj-lt"/>
              </a:rPr>
              <a:t> Ensure the safety and </a:t>
            </a:r>
            <a:r>
              <a:rPr lang="en-US" altLang="en-US" sz="2000" dirty="0">
                <a:latin typeface="+mj-lt"/>
              </a:rPr>
              <a:t>wellbeing</a:t>
            </a:r>
            <a:r>
              <a:rPr kumimoji="0" lang="en-US" altLang="en-US" sz="2000" b="0" i="0" u="none" strike="noStrike" cap="none" normalizeH="0" baseline="0" dirty="0">
                <a:ln>
                  <a:noFill/>
                </a:ln>
                <a:effectLst/>
                <a:latin typeface="+mj-lt"/>
              </a:rPr>
              <a:t> of children</a:t>
            </a:r>
            <a:endParaRPr lang="en-US" altLang="en-US" sz="2000" b="0" i="0" u="none" strike="noStrike" cap="none" normalizeH="0" baseline="0" dirty="0">
              <a:ln>
                <a:noFill/>
              </a:ln>
              <a:effectLst/>
              <a:latin typeface="+mj-lt"/>
              <a:ea typeface="Calibri Light"/>
              <a:cs typeface="Calibri Ligh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effectLst/>
                <a:latin typeface="+mj-lt"/>
              </a:rPr>
              <a:t> Help with personal care, including feeding and changing</a:t>
            </a:r>
            <a:endParaRPr lang="en-US" altLang="en-US" sz="2000" b="0" i="0" u="none" strike="noStrike" cap="none" normalizeH="0" baseline="0" dirty="0">
              <a:ln>
                <a:noFill/>
              </a:ln>
              <a:effectLst/>
              <a:latin typeface="+mj-lt"/>
              <a:ea typeface="Calibri Light"/>
              <a:cs typeface="Calibri Ligh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effectLst/>
                <a:latin typeface="+mj-lt"/>
              </a:rPr>
              <a:t> Follow safeguarding procedures</a:t>
            </a:r>
            <a:endParaRPr lang="en-US" altLang="en-US" sz="2000" b="0" i="0" u="none" strike="noStrike" cap="none" normalizeH="0" baseline="0" dirty="0">
              <a:ln>
                <a:noFill/>
              </a:ln>
              <a:effectLst/>
              <a:latin typeface="+mj-lt"/>
              <a:ea typeface="Calibri Light"/>
              <a:cs typeface="Calibri Ligh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effectLst/>
                <a:latin typeface="+mj-lt"/>
              </a:rPr>
              <a:t> Communicate effectively with children, parents, and colleagues</a:t>
            </a:r>
            <a:endParaRPr lang="en-US" altLang="en-US" sz="2000" b="0" i="0" u="none" strike="noStrike" cap="none" normalizeH="0" baseline="0" dirty="0">
              <a:ln>
                <a:noFill/>
              </a:ln>
              <a:effectLst/>
              <a:latin typeface="+mj-lt"/>
              <a:ea typeface="Calibri Light"/>
              <a:cs typeface="Calibri Ligh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effectLst/>
                <a:latin typeface="+mj-lt"/>
              </a:rPr>
              <a:t> Maintain a clean and safe environment</a:t>
            </a:r>
            <a:endParaRPr lang="en-US" altLang="en-US" sz="2000" b="0" i="0" u="none" strike="noStrike" cap="none" normalizeH="0" baseline="0" dirty="0">
              <a:ln>
                <a:noFill/>
              </a:ln>
              <a:effectLst/>
              <a:latin typeface="+mj-lt"/>
              <a:ea typeface="Calibri Light"/>
              <a:cs typeface="Calibri Ligh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effectLst/>
                <a:latin typeface="+mj-lt"/>
              </a:rPr>
              <a:t> Support the inclusion of all children</a:t>
            </a:r>
            <a:endParaRPr lang="en-US" altLang="en-US" sz="2000" b="0" i="0" u="none" strike="noStrike" cap="none" normalizeH="0" baseline="0" dirty="0">
              <a:ln>
                <a:noFill/>
              </a:ln>
              <a:effectLst/>
              <a:latin typeface="+mj-lt"/>
              <a:ea typeface="Calibri Light"/>
              <a:cs typeface="Calibri Ligh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effectLst/>
                <a:latin typeface="+mj-lt"/>
              </a:rPr>
              <a:t> Keep accurate records and observations</a:t>
            </a:r>
            <a:endParaRPr lang="en-US" altLang="en-US" sz="2000" b="0" i="0" u="none" strike="noStrike" cap="none" normalizeH="0" baseline="0" dirty="0">
              <a:ln>
                <a:noFill/>
              </a:ln>
              <a:effectLst/>
              <a:latin typeface="+mj-lt"/>
              <a:ea typeface="Calibri Light"/>
              <a:cs typeface="Calibri Ligh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effectLst/>
                <a:latin typeface="+mj-lt"/>
              </a:rPr>
              <a:t> Participate in team meetings and training sessions </a:t>
            </a:r>
            <a:endParaRPr lang="en-US" altLang="en-US" sz="2000" b="0" i="0" u="none" strike="noStrike" cap="none" normalizeH="0" baseline="0" dirty="0">
              <a:ln>
                <a:noFill/>
              </a:ln>
              <a:effectLst/>
              <a:latin typeface="+mj-lt"/>
              <a:ea typeface="Calibri Light"/>
              <a:cs typeface="Calibri Light"/>
            </a:endParaRPr>
          </a:p>
        </p:txBody>
      </p:sp>
    </p:spTree>
    <p:extLst>
      <p:ext uri="{BB962C8B-B14F-4D97-AF65-F5344CB8AC3E}">
        <p14:creationId xmlns:p14="http://schemas.microsoft.com/office/powerpoint/2010/main" val="282635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5C23C-C411-94CA-8F32-64AC8C0F462B}"/>
              </a:ext>
            </a:extLst>
          </p:cNvPr>
          <p:cNvSpPr>
            <a:spLocks noGrp="1"/>
          </p:cNvSpPr>
          <p:nvPr>
            <p:ph type="title"/>
          </p:nvPr>
        </p:nvSpPr>
        <p:spPr>
          <a:xfrm>
            <a:off x="1314644" y="199814"/>
            <a:ext cx="10515600" cy="1325563"/>
          </a:xfrm>
        </p:spPr>
        <p:txBody>
          <a:bodyPr/>
          <a:lstStyle/>
          <a:p>
            <a:r>
              <a:rPr lang="en-US" dirty="0">
                <a:ea typeface="Calibri Light"/>
                <a:cs typeface="Calibri Light"/>
              </a:rPr>
              <a:t>Early Years Apprenticeships Level 2 and 3 </a:t>
            </a:r>
            <a:endParaRPr lang="en-US" dirty="0"/>
          </a:p>
        </p:txBody>
      </p:sp>
      <p:graphicFrame>
        <p:nvGraphicFramePr>
          <p:cNvPr id="5" name="Table 4">
            <a:extLst>
              <a:ext uri="{FF2B5EF4-FFF2-40B4-BE49-F238E27FC236}">
                <a16:creationId xmlns:a16="http://schemas.microsoft.com/office/drawing/2014/main" id="{7AD51020-EA5A-3644-7C14-51332BABE805}"/>
              </a:ext>
            </a:extLst>
          </p:cNvPr>
          <p:cNvGraphicFramePr>
            <a:graphicFrameLocks noGrp="1"/>
          </p:cNvGraphicFramePr>
          <p:nvPr>
            <p:extLst>
              <p:ext uri="{D42A27DB-BD31-4B8C-83A1-F6EECF244321}">
                <p14:modId xmlns:p14="http://schemas.microsoft.com/office/powerpoint/2010/main" val="4180022113"/>
              </p:ext>
            </p:extLst>
          </p:nvPr>
        </p:nvGraphicFramePr>
        <p:xfrm>
          <a:off x="1555128" y="1532499"/>
          <a:ext cx="9083276" cy="4108912"/>
        </p:xfrm>
        <a:graphic>
          <a:graphicData uri="http://schemas.openxmlformats.org/drawingml/2006/table">
            <a:tbl>
              <a:tblPr firstRow="1" bandRow="1">
                <a:tableStyleId>{5C22544A-7EE6-4342-B048-85BDC9FD1C3A}</a:tableStyleId>
              </a:tblPr>
              <a:tblGrid>
                <a:gridCol w="4541638">
                  <a:extLst>
                    <a:ext uri="{9D8B030D-6E8A-4147-A177-3AD203B41FA5}">
                      <a16:colId xmlns:a16="http://schemas.microsoft.com/office/drawing/2014/main" val="3084905461"/>
                    </a:ext>
                  </a:extLst>
                </a:gridCol>
                <a:gridCol w="4541638">
                  <a:extLst>
                    <a:ext uri="{9D8B030D-6E8A-4147-A177-3AD203B41FA5}">
                      <a16:colId xmlns:a16="http://schemas.microsoft.com/office/drawing/2014/main" val="4097842601"/>
                    </a:ext>
                  </a:extLst>
                </a:gridCol>
              </a:tblGrid>
              <a:tr h="509505">
                <a:tc>
                  <a:txBody>
                    <a:bodyPr/>
                    <a:lstStyle/>
                    <a:p>
                      <a:r>
                        <a:rPr lang="en-US" dirty="0"/>
                        <a:t>Early Years Practitioner Level 2 </a:t>
                      </a:r>
                    </a:p>
                  </a:txBody>
                  <a:tcPr/>
                </a:tc>
                <a:tc>
                  <a:txBody>
                    <a:bodyPr/>
                    <a:lstStyle/>
                    <a:p>
                      <a:r>
                        <a:rPr lang="en-US" dirty="0"/>
                        <a:t>Early Years Educator Level 3</a:t>
                      </a:r>
                    </a:p>
                  </a:txBody>
                  <a:tcPr/>
                </a:tc>
                <a:extLst>
                  <a:ext uri="{0D108BD9-81ED-4DB2-BD59-A6C34878D82A}">
                    <a16:rowId xmlns:a16="http://schemas.microsoft.com/office/drawing/2014/main" val="2379423740"/>
                  </a:ext>
                </a:extLst>
              </a:tr>
              <a:tr h="1265545">
                <a:tc>
                  <a:txBody>
                    <a:bodyPr/>
                    <a:lstStyle/>
                    <a:p>
                      <a:r>
                        <a:rPr lang="en-US" dirty="0"/>
                        <a:t>Designed for those who are brand new to an early years setting/ not quite ready for Level 3 </a:t>
                      </a:r>
                    </a:p>
                  </a:txBody>
                  <a:tcPr/>
                </a:tc>
                <a:tc>
                  <a:txBody>
                    <a:bodyPr/>
                    <a:lstStyle/>
                    <a:p>
                      <a:r>
                        <a:rPr lang="en-US" dirty="0"/>
                        <a:t>Designed for those working in an early years setting with some relevant EY experience </a:t>
                      </a:r>
                    </a:p>
                  </a:txBody>
                  <a:tcPr/>
                </a:tc>
                <a:extLst>
                  <a:ext uri="{0D108BD9-81ED-4DB2-BD59-A6C34878D82A}">
                    <a16:rowId xmlns:a16="http://schemas.microsoft.com/office/drawing/2014/main" val="1455437826"/>
                  </a:ext>
                </a:extLst>
              </a:tr>
              <a:tr h="509505">
                <a:tc>
                  <a:txBody>
                    <a:bodyPr/>
                    <a:lstStyle/>
                    <a:p>
                      <a:r>
                        <a:rPr lang="en-US" dirty="0"/>
                        <a:t>13 months + 3 months end point assessment</a:t>
                      </a:r>
                    </a:p>
                  </a:txBody>
                  <a:tcPr/>
                </a:tc>
                <a:tc>
                  <a:txBody>
                    <a:bodyPr/>
                    <a:lstStyle/>
                    <a:p>
                      <a:r>
                        <a:rPr lang="en-US" dirty="0"/>
                        <a:t>15 months + 3 months end point assessment</a:t>
                      </a:r>
                    </a:p>
                  </a:txBody>
                  <a:tcPr/>
                </a:tc>
                <a:extLst>
                  <a:ext uri="{0D108BD9-81ED-4DB2-BD59-A6C34878D82A}">
                    <a16:rowId xmlns:a16="http://schemas.microsoft.com/office/drawing/2014/main" val="1686558829"/>
                  </a:ext>
                </a:extLst>
              </a:tr>
              <a:tr h="509505">
                <a:tc>
                  <a:txBody>
                    <a:bodyPr/>
                    <a:lstStyle/>
                    <a:p>
                      <a:r>
                        <a:rPr lang="en-US" dirty="0"/>
                        <a:t>Functional skills </a:t>
                      </a:r>
                      <a:r>
                        <a:rPr lang="en-US" dirty="0" err="1"/>
                        <a:t>maths</a:t>
                      </a:r>
                      <a:r>
                        <a:rPr lang="en-US" dirty="0"/>
                        <a:t> and English L1 </a:t>
                      </a:r>
                    </a:p>
                  </a:txBody>
                  <a:tcPr/>
                </a:tc>
                <a:tc>
                  <a:txBody>
                    <a:bodyPr/>
                    <a:lstStyle/>
                    <a:p>
                      <a:pPr lvl="0">
                        <a:buNone/>
                      </a:pPr>
                      <a:r>
                        <a:rPr lang="en-US" sz="1800" b="0" i="0" u="none" strike="noStrike" noProof="0" dirty="0">
                          <a:solidFill>
                            <a:srgbClr val="000000"/>
                          </a:solidFill>
                          <a:latin typeface="Calibri"/>
                        </a:rPr>
                        <a:t>Functional skills </a:t>
                      </a:r>
                      <a:r>
                        <a:rPr lang="en-US" sz="1800" b="0" i="0" u="none" strike="noStrike" noProof="0" dirty="0" err="1">
                          <a:solidFill>
                            <a:srgbClr val="000000"/>
                          </a:solidFill>
                          <a:latin typeface="Calibri"/>
                        </a:rPr>
                        <a:t>maths</a:t>
                      </a:r>
                      <a:r>
                        <a:rPr lang="en-US" sz="1800" b="0" i="0" u="none" strike="noStrike" noProof="0" dirty="0">
                          <a:solidFill>
                            <a:srgbClr val="000000"/>
                          </a:solidFill>
                          <a:latin typeface="Calibri"/>
                        </a:rPr>
                        <a:t> and English Level 2 </a:t>
                      </a:r>
                      <a:endParaRPr lang="en-US" dirty="0"/>
                    </a:p>
                  </a:txBody>
                  <a:tcPr/>
                </a:tc>
                <a:extLst>
                  <a:ext uri="{0D108BD9-81ED-4DB2-BD59-A6C34878D82A}">
                    <a16:rowId xmlns:a16="http://schemas.microsoft.com/office/drawing/2014/main" val="2090314003"/>
                  </a:ext>
                </a:extLst>
              </a:tr>
              <a:tr h="805347">
                <a:tc>
                  <a:txBody>
                    <a:bodyPr/>
                    <a:lstStyle/>
                    <a:p>
                      <a:r>
                        <a:rPr lang="en-US" dirty="0"/>
                        <a:t>Early Years Practitioner Level 2 diploma must be completed </a:t>
                      </a:r>
                    </a:p>
                  </a:txBody>
                  <a:tcPr/>
                </a:tc>
                <a:tc>
                  <a:txBody>
                    <a:bodyPr/>
                    <a:lstStyle/>
                    <a:p>
                      <a:r>
                        <a:rPr lang="en-US" dirty="0" err="1"/>
                        <a:t>Paediatric</a:t>
                      </a:r>
                      <a:r>
                        <a:rPr lang="en-US" dirty="0"/>
                        <a:t> first aid Level 3 must be completed </a:t>
                      </a:r>
                    </a:p>
                  </a:txBody>
                  <a:tcPr/>
                </a:tc>
                <a:extLst>
                  <a:ext uri="{0D108BD9-81ED-4DB2-BD59-A6C34878D82A}">
                    <a16:rowId xmlns:a16="http://schemas.microsoft.com/office/drawing/2014/main" val="1133552199"/>
                  </a:ext>
                </a:extLst>
              </a:tr>
              <a:tr h="509505">
                <a:tc>
                  <a:txBody>
                    <a:bodyPr/>
                    <a:lstStyle/>
                    <a:p>
                      <a:pPr lvl="0">
                        <a:buNone/>
                      </a:pPr>
                      <a:r>
                        <a:rPr lang="en-US" dirty="0"/>
                        <a:t>9 core modules </a:t>
                      </a:r>
                    </a:p>
                  </a:txBody>
                  <a:tcPr/>
                </a:tc>
                <a:tc>
                  <a:txBody>
                    <a:bodyPr/>
                    <a:lstStyle/>
                    <a:p>
                      <a:pPr lvl="0">
                        <a:buNone/>
                      </a:pPr>
                      <a:r>
                        <a:rPr lang="en-US" dirty="0"/>
                        <a:t>11 core modules </a:t>
                      </a:r>
                    </a:p>
                  </a:txBody>
                  <a:tcPr/>
                </a:tc>
                <a:extLst>
                  <a:ext uri="{0D108BD9-81ED-4DB2-BD59-A6C34878D82A}">
                    <a16:rowId xmlns:a16="http://schemas.microsoft.com/office/drawing/2014/main" val="4031839798"/>
                  </a:ext>
                </a:extLst>
              </a:tr>
            </a:tbl>
          </a:graphicData>
        </a:graphic>
      </p:graphicFrame>
    </p:spTree>
    <p:extLst>
      <p:ext uri="{BB962C8B-B14F-4D97-AF65-F5344CB8AC3E}">
        <p14:creationId xmlns:p14="http://schemas.microsoft.com/office/powerpoint/2010/main" val="565362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C7DDC5-1345-4E1D-B865-79BC32EFA7C7}"/>
              </a:ext>
            </a:extLst>
          </p:cNvPr>
          <p:cNvSpPr>
            <a:spLocks noGrp="1"/>
          </p:cNvSpPr>
          <p:nvPr>
            <p:ph type="title"/>
          </p:nvPr>
        </p:nvSpPr>
        <p:spPr>
          <a:xfrm>
            <a:off x="838200" y="459863"/>
            <a:ext cx="10515600" cy="1004594"/>
          </a:xfrm>
        </p:spPr>
        <p:txBody>
          <a:bodyPr vert="horz" lIns="91440" tIns="45720" rIns="91440" bIns="45720" rtlCol="0" anchor="ctr">
            <a:normAutofit/>
          </a:bodyPr>
          <a:lstStyle/>
          <a:p>
            <a:pPr algn="ctr"/>
            <a:r>
              <a:rPr lang="en-US" kern="1200">
                <a:solidFill>
                  <a:srgbClr val="FFFFFF"/>
                </a:solidFill>
                <a:latin typeface="+mj-lt"/>
                <a:ea typeface="+mj-ea"/>
                <a:cs typeface="+mj-cs"/>
              </a:rPr>
              <a:t>How will my apprenticeship be delivered? </a:t>
            </a:r>
          </a:p>
        </p:txBody>
      </p:sp>
      <p:sp>
        <p:nvSpPr>
          <p:cNvPr id="18" name="Rectangle: Rounded Corners 1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DEA58B72-642E-4C1B-B5CF-B707DE045F9D}"/>
              </a:ext>
            </a:extLst>
          </p:cNvPr>
          <p:cNvGraphicFramePr/>
          <p:nvPr>
            <p:extLst>
              <p:ext uri="{D42A27DB-BD31-4B8C-83A1-F6EECF244321}">
                <p14:modId xmlns:p14="http://schemas.microsoft.com/office/powerpoint/2010/main" val="1095868141"/>
              </p:ext>
            </p:extLst>
          </p:nvPr>
        </p:nvGraphicFramePr>
        <p:xfrm>
          <a:off x="1012372" y="171829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2A354B0-6F60-2F84-6D38-1FD4718E297E}"/>
              </a:ext>
            </a:extLst>
          </p:cNvPr>
          <p:cNvSpPr txBox="1"/>
          <p:nvPr/>
        </p:nvSpPr>
        <p:spPr>
          <a:xfrm>
            <a:off x="5743787" y="2655147"/>
            <a:ext cx="1652693" cy="923330"/>
          </a:xfrm>
          <a:prstGeom prst="rect">
            <a:avLst/>
          </a:prstGeom>
          <a:noFill/>
        </p:spPr>
        <p:txBody>
          <a:bodyPr wrap="square" rtlCol="0">
            <a:spAutoFit/>
          </a:bodyPr>
          <a:lstStyle/>
          <a:p>
            <a:r>
              <a:rPr lang="en-GB">
                <a:latin typeface="+mj-lt"/>
              </a:rPr>
              <a:t>Progress reviews every 6 weeks </a:t>
            </a:r>
          </a:p>
        </p:txBody>
      </p:sp>
      <p:sp>
        <p:nvSpPr>
          <p:cNvPr id="7" name="TextBox 6">
            <a:extLst>
              <a:ext uri="{FF2B5EF4-FFF2-40B4-BE49-F238E27FC236}">
                <a16:creationId xmlns:a16="http://schemas.microsoft.com/office/drawing/2014/main" id="{441CF513-A73F-3F56-F068-84E19BDD9712}"/>
              </a:ext>
            </a:extLst>
          </p:cNvPr>
          <p:cNvSpPr txBox="1"/>
          <p:nvPr/>
        </p:nvSpPr>
        <p:spPr>
          <a:xfrm>
            <a:off x="2253343" y="4491988"/>
            <a:ext cx="2024742" cy="369332"/>
          </a:xfrm>
          <a:prstGeom prst="rect">
            <a:avLst/>
          </a:prstGeom>
          <a:noFill/>
        </p:spPr>
        <p:txBody>
          <a:bodyPr wrap="square" rtlCol="0">
            <a:spAutoFit/>
          </a:bodyPr>
          <a:lstStyle/>
          <a:p>
            <a:r>
              <a:rPr lang="en-GB"/>
              <a:t>Workplace learning</a:t>
            </a:r>
          </a:p>
        </p:txBody>
      </p:sp>
      <p:pic>
        <p:nvPicPr>
          <p:cNvPr id="9" name="Graphic 8" descr="Open hand with plant with solid fill">
            <a:extLst>
              <a:ext uri="{FF2B5EF4-FFF2-40B4-BE49-F238E27FC236}">
                <a16:creationId xmlns:a16="http://schemas.microsoft.com/office/drawing/2014/main" id="{134BEE2E-4B59-FE11-49CD-A82D31F0D4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51372" y="4376839"/>
            <a:ext cx="620485" cy="620485"/>
          </a:xfrm>
          <a:prstGeom prst="rect">
            <a:avLst/>
          </a:prstGeom>
        </p:spPr>
      </p:pic>
    </p:spTree>
    <p:extLst>
      <p:ext uri="{BB962C8B-B14F-4D97-AF65-F5344CB8AC3E}">
        <p14:creationId xmlns:p14="http://schemas.microsoft.com/office/powerpoint/2010/main" val="1449125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7965A25-E259-9BB2-41A5-BDAE0172D4F3}"/>
              </a:ext>
            </a:extLst>
          </p:cNvPr>
          <p:cNvPicPr>
            <a:picLocks noGrp="1" noChangeAspect="1"/>
          </p:cNvPicPr>
          <p:nvPr>
            <p:ph idx="1"/>
          </p:nvPr>
        </p:nvPicPr>
        <p:blipFill>
          <a:blip r:embed="rId2"/>
          <a:stretch>
            <a:fillRect/>
          </a:stretch>
        </p:blipFill>
        <p:spPr>
          <a:xfrm>
            <a:off x="135466" y="0"/>
            <a:ext cx="10905067" cy="6093585"/>
          </a:xfrm>
        </p:spPr>
      </p:pic>
    </p:spTree>
    <p:extLst>
      <p:ext uri="{BB962C8B-B14F-4D97-AF65-F5344CB8AC3E}">
        <p14:creationId xmlns:p14="http://schemas.microsoft.com/office/powerpoint/2010/main" val="331937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73A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B32FB1-4F38-DB4F-8849-7A42E6654BD8}"/>
              </a:ext>
            </a:extLst>
          </p:cNvPr>
          <p:cNvSpPr>
            <a:spLocks noGrp="1"/>
          </p:cNvSpPr>
          <p:nvPr>
            <p:ph type="ctrTitle"/>
          </p:nvPr>
        </p:nvSpPr>
        <p:spPr>
          <a:xfrm>
            <a:off x="1568664" y="3891781"/>
            <a:ext cx="4208585" cy="1907589"/>
          </a:xfrm>
        </p:spPr>
        <p:txBody>
          <a:bodyPr>
            <a:normAutofit/>
          </a:bodyPr>
          <a:lstStyle/>
          <a:p>
            <a:r>
              <a:rPr lang="en-US" dirty="0"/>
              <a:t>Additional Learning Support</a:t>
            </a:r>
          </a:p>
        </p:txBody>
      </p:sp>
      <p:pic>
        <p:nvPicPr>
          <p:cNvPr id="11" name="Picture Placeholder 10" descr="A person and a child playing with toys&#10;&#10;Description automatically generated">
            <a:extLst>
              <a:ext uri="{FF2B5EF4-FFF2-40B4-BE49-F238E27FC236}">
                <a16:creationId xmlns:a16="http://schemas.microsoft.com/office/drawing/2014/main" id="{5E92A59D-C736-5C00-F398-36EEC7CC903B}"/>
              </a:ext>
            </a:extLst>
          </p:cNvPr>
          <p:cNvPicPr>
            <a:picLocks noGrp="1" noChangeAspect="1"/>
          </p:cNvPicPr>
          <p:nvPr>
            <p:ph type="pic" sz="quarter" idx="10"/>
          </p:nvPr>
        </p:nvPicPr>
        <p:blipFill>
          <a:blip r:embed="rId2"/>
          <a:srcRect t="987" b="987"/>
          <a:stretch>
            <a:fillRect/>
          </a:stretch>
        </p:blipFill>
        <p:spPr/>
      </p:pic>
    </p:spTree>
    <p:extLst>
      <p:ext uri="{BB962C8B-B14F-4D97-AF65-F5344CB8AC3E}">
        <p14:creationId xmlns:p14="http://schemas.microsoft.com/office/powerpoint/2010/main" val="3599593578"/>
      </p:ext>
    </p:extLst>
  </p:cSld>
  <p:clrMapOvr>
    <a:masterClrMapping/>
  </p:clrMapOvr>
</p:sld>
</file>

<file path=ppt/theme/theme1.xml><?xml version="1.0" encoding="utf-8"?>
<a:theme xmlns:a="http://schemas.openxmlformats.org/drawingml/2006/main" name="Office Theme">
  <a:themeElements>
    <a:clrScheme name="BPN-OLP">
      <a:dk1>
        <a:srgbClr val="000000"/>
      </a:dk1>
      <a:lt1>
        <a:srgbClr val="FFFFFF"/>
      </a:lt1>
      <a:dk2>
        <a:srgbClr val="002855"/>
      </a:dk2>
      <a:lt2>
        <a:srgbClr val="D9D9D6"/>
      </a:lt2>
      <a:accent1>
        <a:srgbClr val="CE0F69"/>
      </a:accent1>
      <a:accent2>
        <a:srgbClr val="002855"/>
      </a:accent2>
      <a:accent3>
        <a:srgbClr val="0085CA"/>
      </a:accent3>
      <a:accent4>
        <a:srgbClr val="862550"/>
      </a:accent4>
      <a:accent5>
        <a:srgbClr val="97999B"/>
      </a:accent5>
      <a:accent6>
        <a:srgbClr val="3EB1C8"/>
      </a:accent6>
      <a:hlink>
        <a:srgbClr val="CE0F69"/>
      </a:hlink>
      <a:folHlink>
        <a:srgbClr val="AE24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8ECC3A753EA4F9F2889FA10DFFB1F" ma:contentTypeVersion="17" ma:contentTypeDescription="Create a new document." ma:contentTypeScope="" ma:versionID="739cb8993a050939215e1b8721aae0f1">
  <xsd:schema xmlns:xsd="http://www.w3.org/2001/XMLSchema" xmlns:xs="http://www.w3.org/2001/XMLSchema" xmlns:p="http://schemas.microsoft.com/office/2006/metadata/properties" xmlns:ns2="470bdccb-af35-494c-9d56-9fcd4738b423" xmlns:ns3="55246f90-be7e-43e1-886b-005fdf01f178" targetNamespace="http://schemas.microsoft.com/office/2006/metadata/properties" ma:root="true" ma:fieldsID="93e3352290090ce4cde9888fea2d250a" ns2:_="" ns3:_="">
    <xsd:import namespace="470bdccb-af35-494c-9d56-9fcd4738b423"/>
    <xsd:import namespace="55246f90-be7e-43e1-886b-005fdf01f1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bdccb-af35-494c-9d56-9fcd4738b4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183ff7b-4be9-47d7-850a-4430587fd2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246f90-be7e-43e1-886b-005fdf01f1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c4dc2a0-c285-4f12-8767-db841d35be8c}" ma:internalName="TaxCatchAll" ma:showField="CatchAllData" ma:web="55246f90-be7e-43e1-886b-005fdf01f1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70bdccb-af35-494c-9d56-9fcd4738b423">
      <Terms xmlns="http://schemas.microsoft.com/office/infopath/2007/PartnerControls"/>
    </lcf76f155ced4ddcb4097134ff3c332f>
    <TaxCatchAll xmlns="55246f90-be7e-43e1-886b-005fdf01f178" xsi:nil="true"/>
    <SharedWithUsers xmlns="55246f90-be7e-43e1-886b-005fdf01f178">
      <UserInfo>
        <DisplayName>Emma Reading</DisplayName>
        <AccountId>585</AccountId>
        <AccountType/>
      </UserInfo>
    </SharedWithUsers>
  </documentManagement>
</p:properties>
</file>

<file path=customXml/itemProps1.xml><?xml version="1.0" encoding="utf-8"?>
<ds:datastoreItem xmlns:ds="http://schemas.openxmlformats.org/officeDocument/2006/customXml" ds:itemID="{3F36B192-7A12-49A7-AE29-9B4A4636D029}">
  <ds:schemaRefs>
    <ds:schemaRef ds:uri="http://schemas.microsoft.com/sharepoint/v3/contenttype/forms"/>
  </ds:schemaRefs>
</ds:datastoreItem>
</file>

<file path=customXml/itemProps2.xml><?xml version="1.0" encoding="utf-8"?>
<ds:datastoreItem xmlns:ds="http://schemas.openxmlformats.org/officeDocument/2006/customXml" ds:itemID="{3501F9B3-832F-400F-8B4F-5EDF48E4501E}">
  <ds:schemaRefs>
    <ds:schemaRef ds:uri="470bdccb-af35-494c-9d56-9fcd4738b423"/>
    <ds:schemaRef ds:uri="55246f90-be7e-43e1-886b-005fdf01f1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5C1C46E-44D1-4777-9487-78A014538576}">
  <ds:schemaRefs>
    <ds:schemaRef ds:uri="470bdccb-af35-494c-9d56-9fcd4738b423"/>
    <ds:schemaRef ds:uri="55246f90-be7e-43e1-886b-005fdf01f178"/>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13</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Early Years Apprenticeship Surgery </vt:lpstr>
      <vt:lpstr>What is an apprenticeship?</vt:lpstr>
      <vt:lpstr>What is an apprenticeship made up of? </vt:lpstr>
      <vt:lpstr>What are the benefits of an apprenticeship? </vt:lpstr>
      <vt:lpstr>What will I be doing as an Early Years Apprentice? </vt:lpstr>
      <vt:lpstr>Early Years Apprenticeships Level 2 and 3 </vt:lpstr>
      <vt:lpstr>How will my apprenticeship be delivered? </vt:lpstr>
      <vt:lpstr>PowerPoint Presentation</vt:lpstr>
      <vt:lpstr>Additional Learning Support</vt:lpstr>
      <vt:lpstr>What is Additional Learning Support? (ALS)</vt:lpstr>
      <vt:lpstr>Examples of additional learning needs</vt:lpstr>
      <vt:lpstr>How we support your learning</vt:lpstr>
      <vt:lpstr>Unplaced Learners</vt:lpstr>
      <vt:lpstr>What is an unplaced learner?</vt:lpstr>
      <vt:lpstr>What happens after you apply?</vt:lpstr>
      <vt:lpstr>If you are selected…</vt:lpstr>
      <vt:lpstr>FAQ</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sharonmayers@gmail.com</dc:creator>
  <cp:revision>165</cp:revision>
  <dcterms:created xsi:type="dcterms:W3CDTF">2021-03-17T14:12:44Z</dcterms:created>
  <dcterms:modified xsi:type="dcterms:W3CDTF">2024-12-14T16:27:08Z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0x0101000DE8ECC3A753EA4F9F2889FA10DFFB1F</vt:lpwstr>
  </property>
</Properties>
</file>