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73" r:id="rId6"/>
  </p:sldMasterIdLst>
  <p:notesMasterIdLst>
    <p:notesMasterId r:id="rId29"/>
  </p:notesMasterIdLst>
  <p:sldIdLst>
    <p:sldId id="3572" r:id="rId7"/>
    <p:sldId id="4154" r:id="rId8"/>
    <p:sldId id="4126" r:id="rId9"/>
    <p:sldId id="4155" r:id="rId10"/>
    <p:sldId id="4152" r:id="rId11"/>
    <p:sldId id="4135" r:id="rId12"/>
    <p:sldId id="4157" r:id="rId13"/>
    <p:sldId id="439" r:id="rId14"/>
    <p:sldId id="270" r:id="rId15"/>
    <p:sldId id="271" r:id="rId16"/>
    <p:sldId id="3569" r:id="rId17"/>
    <p:sldId id="3559" r:id="rId18"/>
    <p:sldId id="4159" r:id="rId19"/>
    <p:sldId id="3555" r:id="rId20"/>
    <p:sldId id="3566" r:id="rId21"/>
    <p:sldId id="273" r:id="rId22"/>
    <p:sldId id="3556" r:id="rId23"/>
    <p:sldId id="3557" r:id="rId24"/>
    <p:sldId id="284" r:id="rId25"/>
    <p:sldId id="285" r:id="rId26"/>
    <p:sldId id="3570" r:id="rId27"/>
    <p:sldId id="421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78D8B6-CA07-1CC5-3210-0A61DA984580}" name="Emma Reading" initials="ER" userId="S::EmmaReading@bestpracticenet.co.uk::11704ef7-3a86-4c88-8a40-c35bdfd22ab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E0F69"/>
    <a:srgbClr val="FADAF6"/>
    <a:srgbClr val="876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A384DD-2652-AA85-D082-972295AA7499}" v="8" dt="2025-02-12T10:28:31.4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2.xml"/></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7FF137-4688-429D-BE07-D01F5A486D3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A76696F1-2E4E-43A8-8149-DC7527B4D961}">
      <dgm:prSet phldrT="[Text]"/>
      <dgm:spPr/>
      <dgm:t>
        <a:bodyPr/>
        <a:lstStyle/>
        <a:p>
          <a:r>
            <a:rPr lang="en-GB"/>
            <a:t>Standard (Knowledge, skills and behaviours) </a:t>
          </a:r>
        </a:p>
      </dgm:t>
    </dgm:pt>
    <dgm:pt modelId="{137A6E64-8752-48E1-85B5-616C5A2577CD}" type="parTrans" cxnId="{F3233734-A6B1-4FBF-A2D5-21AE9318386D}">
      <dgm:prSet/>
      <dgm:spPr/>
      <dgm:t>
        <a:bodyPr/>
        <a:lstStyle/>
        <a:p>
          <a:endParaRPr lang="en-GB"/>
        </a:p>
      </dgm:t>
    </dgm:pt>
    <dgm:pt modelId="{803670CE-6EA8-40C0-9C14-15E2C33CD819}" type="sibTrans" cxnId="{F3233734-A6B1-4FBF-A2D5-21AE9318386D}">
      <dgm:prSet/>
      <dgm:spPr/>
      <dgm:t>
        <a:bodyPr/>
        <a:lstStyle/>
        <a:p>
          <a:endParaRPr lang="en-GB"/>
        </a:p>
      </dgm:t>
    </dgm:pt>
    <dgm:pt modelId="{39A7D1B7-9BC5-42F1-94D6-9994BE0E7705}">
      <dgm:prSet phldrT="[Text]"/>
      <dgm:spPr/>
      <dgm:t>
        <a:bodyPr/>
        <a:lstStyle/>
        <a:p>
          <a:r>
            <a:rPr lang="en-GB"/>
            <a:t>Maths and English functional skills</a:t>
          </a:r>
        </a:p>
      </dgm:t>
    </dgm:pt>
    <dgm:pt modelId="{BC1C3851-44BD-467D-9797-9A4D64ECE6FF}" type="parTrans" cxnId="{23F958B8-A1EA-425D-8453-D1A3686D5B88}">
      <dgm:prSet/>
      <dgm:spPr/>
      <dgm:t>
        <a:bodyPr/>
        <a:lstStyle/>
        <a:p>
          <a:endParaRPr lang="en-GB"/>
        </a:p>
      </dgm:t>
    </dgm:pt>
    <dgm:pt modelId="{A5006195-0920-46A6-BD83-A586D912C7FD}" type="sibTrans" cxnId="{23F958B8-A1EA-425D-8453-D1A3686D5B88}">
      <dgm:prSet/>
      <dgm:spPr/>
      <dgm:t>
        <a:bodyPr/>
        <a:lstStyle/>
        <a:p>
          <a:endParaRPr lang="en-GB"/>
        </a:p>
      </dgm:t>
    </dgm:pt>
    <dgm:pt modelId="{DAEE3318-A2A5-4198-90BA-B2E5B8C07BE8}">
      <dgm:prSet phldrT="[Text]"/>
      <dgm:spPr/>
      <dgm:t>
        <a:bodyPr/>
        <a:lstStyle/>
        <a:p>
          <a:r>
            <a:rPr lang="en-GB"/>
            <a:t>Off the job training </a:t>
          </a:r>
        </a:p>
      </dgm:t>
    </dgm:pt>
    <dgm:pt modelId="{F8239800-10F5-4D4B-AA84-013C6DA71565}" type="parTrans" cxnId="{B7699E37-A37F-4A46-9E57-A3322548EEB0}">
      <dgm:prSet/>
      <dgm:spPr/>
      <dgm:t>
        <a:bodyPr/>
        <a:lstStyle/>
        <a:p>
          <a:endParaRPr lang="en-GB"/>
        </a:p>
      </dgm:t>
    </dgm:pt>
    <dgm:pt modelId="{DBC6A115-8826-4A76-BA99-A4852ABBAF14}" type="sibTrans" cxnId="{B7699E37-A37F-4A46-9E57-A3322548EEB0}">
      <dgm:prSet/>
      <dgm:spPr/>
      <dgm:t>
        <a:bodyPr/>
        <a:lstStyle/>
        <a:p>
          <a:endParaRPr lang="en-GB"/>
        </a:p>
      </dgm:t>
    </dgm:pt>
    <dgm:pt modelId="{069EAE9A-8FF6-40F8-93B5-B7F79D46049D}">
      <dgm:prSet phldrT="[Text]"/>
      <dgm:spPr/>
      <dgm:t>
        <a:bodyPr/>
        <a:lstStyle/>
        <a:p>
          <a:r>
            <a:rPr lang="en-GB"/>
            <a:t>Gateway </a:t>
          </a:r>
        </a:p>
      </dgm:t>
    </dgm:pt>
    <dgm:pt modelId="{8BCCE3EC-51BB-4A0A-A105-968823666B1C}" type="parTrans" cxnId="{C356EF2C-81FA-42A4-8162-C1C5EB3D9062}">
      <dgm:prSet/>
      <dgm:spPr/>
      <dgm:t>
        <a:bodyPr/>
        <a:lstStyle/>
        <a:p>
          <a:endParaRPr lang="en-GB"/>
        </a:p>
      </dgm:t>
    </dgm:pt>
    <dgm:pt modelId="{5856DAEB-37EB-4201-8437-26D802B42892}" type="sibTrans" cxnId="{C356EF2C-81FA-42A4-8162-C1C5EB3D9062}">
      <dgm:prSet/>
      <dgm:spPr/>
      <dgm:t>
        <a:bodyPr/>
        <a:lstStyle/>
        <a:p>
          <a:endParaRPr lang="en-GB"/>
        </a:p>
      </dgm:t>
    </dgm:pt>
    <dgm:pt modelId="{577C6653-5A3C-4CA8-829E-E7C6B31514A6}">
      <dgm:prSet phldrT="[Text]"/>
      <dgm:spPr/>
      <dgm:t>
        <a:bodyPr/>
        <a:lstStyle/>
        <a:p>
          <a:r>
            <a:rPr lang="en-GB"/>
            <a:t>End point assessment</a:t>
          </a:r>
        </a:p>
      </dgm:t>
    </dgm:pt>
    <dgm:pt modelId="{2B986864-E33F-49BF-8A39-980709FE3A9D}" type="parTrans" cxnId="{7D3A8DCF-1902-4F0A-8AF5-DFDDCCEC6BDF}">
      <dgm:prSet/>
      <dgm:spPr/>
      <dgm:t>
        <a:bodyPr/>
        <a:lstStyle/>
        <a:p>
          <a:endParaRPr lang="en-GB"/>
        </a:p>
      </dgm:t>
    </dgm:pt>
    <dgm:pt modelId="{45F87F05-E89D-457C-91E8-941F585AAD0E}" type="sibTrans" cxnId="{7D3A8DCF-1902-4F0A-8AF5-DFDDCCEC6BDF}">
      <dgm:prSet/>
      <dgm:spPr/>
      <dgm:t>
        <a:bodyPr/>
        <a:lstStyle/>
        <a:p>
          <a:endParaRPr lang="en-GB"/>
        </a:p>
      </dgm:t>
    </dgm:pt>
    <dgm:pt modelId="{C635ABF4-ECE7-467F-8911-DD76B84ACF0C}" type="pres">
      <dgm:prSet presAssocID="{A77FF137-4688-429D-BE07-D01F5A486D3C}" presName="diagram" presStyleCnt="0">
        <dgm:presLayoutVars>
          <dgm:dir/>
          <dgm:resizeHandles val="exact"/>
        </dgm:presLayoutVars>
      </dgm:prSet>
      <dgm:spPr/>
    </dgm:pt>
    <dgm:pt modelId="{BC98DB4A-9050-40C1-91CC-1ED55CA00153}" type="pres">
      <dgm:prSet presAssocID="{A76696F1-2E4E-43A8-8149-DC7527B4D961}" presName="node" presStyleLbl="node1" presStyleIdx="0" presStyleCnt="5" custLinFactNeighborX="-16196" custLinFactNeighborY="-141">
        <dgm:presLayoutVars>
          <dgm:bulletEnabled val="1"/>
        </dgm:presLayoutVars>
      </dgm:prSet>
      <dgm:spPr/>
    </dgm:pt>
    <dgm:pt modelId="{8D0C6795-4D73-4A2B-BA04-3FED4D8152E0}" type="pres">
      <dgm:prSet presAssocID="{803670CE-6EA8-40C0-9C14-15E2C33CD819}" presName="sibTrans" presStyleCnt="0"/>
      <dgm:spPr/>
    </dgm:pt>
    <dgm:pt modelId="{6779C6E0-3CFF-49FC-BB51-155E621C50AB}" type="pres">
      <dgm:prSet presAssocID="{39A7D1B7-9BC5-42F1-94D6-9994BE0E7705}" presName="node" presStyleLbl="node1" presStyleIdx="1" presStyleCnt="5" custLinFactNeighborX="-6142" custLinFactNeighborY="-141">
        <dgm:presLayoutVars>
          <dgm:bulletEnabled val="1"/>
        </dgm:presLayoutVars>
      </dgm:prSet>
      <dgm:spPr/>
    </dgm:pt>
    <dgm:pt modelId="{03773950-7889-435F-BD7B-D00AEB7478DD}" type="pres">
      <dgm:prSet presAssocID="{A5006195-0920-46A6-BD83-A586D912C7FD}" presName="sibTrans" presStyleCnt="0"/>
      <dgm:spPr/>
    </dgm:pt>
    <dgm:pt modelId="{623F9A2B-B594-4EA7-96A2-D7F3B75AD4BE}" type="pres">
      <dgm:prSet presAssocID="{DAEE3318-A2A5-4198-90BA-B2E5B8C07BE8}" presName="node" presStyleLbl="node1" presStyleIdx="2" presStyleCnt="5" custLinFactNeighborX="-14038" custLinFactNeighborY="5507">
        <dgm:presLayoutVars>
          <dgm:bulletEnabled val="1"/>
        </dgm:presLayoutVars>
      </dgm:prSet>
      <dgm:spPr/>
    </dgm:pt>
    <dgm:pt modelId="{C59E3B73-E7FE-490E-B7BF-7BB4E128CC42}" type="pres">
      <dgm:prSet presAssocID="{DBC6A115-8826-4A76-BA99-A4852ABBAF14}" presName="sibTrans" presStyleCnt="0"/>
      <dgm:spPr/>
    </dgm:pt>
    <dgm:pt modelId="{504FABC5-48BD-4337-BEA3-555692AF8F22}" type="pres">
      <dgm:prSet presAssocID="{069EAE9A-8FF6-40F8-93B5-B7F79D46049D}" presName="node" presStyleLbl="node1" presStyleIdx="3" presStyleCnt="5" custLinFactNeighborX="-5462" custLinFactNeighborY="5208">
        <dgm:presLayoutVars>
          <dgm:bulletEnabled val="1"/>
        </dgm:presLayoutVars>
      </dgm:prSet>
      <dgm:spPr/>
    </dgm:pt>
    <dgm:pt modelId="{0DB1A0FB-053E-4630-8DA3-A0A116F07065}" type="pres">
      <dgm:prSet presAssocID="{5856DAEB-37EB-4201-8437-26D802B42892}" presName="sibTrans" presStyleCnt="0"/>
      <dgm:spPr/>
    </dgm:pt>
    <dgm:pt modelId="{44B2B0A8-E2CC-48AB-B613-B13E048B46AB}" type="pres">
      <dgm:prSet presAssocID="{577C6653-5A3C-4CA8-829E-E7C6B31514A6}" presName="node" presStyleLbl="node1" presStyleIdx="4" presStyleCnt="5" custLinFactNeighborX="-14999" custLinFactNeighborY="141">
        <dgm:presLayoutVars>
          <dgm:bulletEnabled val="1"/>
        </dgm:presLayoutVars>
      </dgm:prSet>
      <dgm:spPr/>
    </dgm:pt>
  </dgm:ptLst>
  <dgm:cxnLst>
    <dgm:cxn modelId="{10F6410E-E19B-4471-AF7C-B721A574D888}" type="presOf" srcId="{DAEE3318-A2A5-4198-90BA-B2E5B8C07BE8}" destId="{623F9A2B-B594-4EA7-96A2-D7F3B75AD4BE}" srcOrd="0" destOrd="0" presId="urn:microsoft.com/office/officeart/2005/8/layout/default"/>
    <dgm:cxn modelId="{EA878F21-6E09-48ED-932B-EB25AEDC2A3D}" type="presOf" srcId="{A76696F1-2E4E-43A8-8149-DC7527B4D961}" destId="{BC98DB4A-9050-40C1-91CC-1ED55CA00153}" srcOrd="0" destOrd="0" presId="urn:microsoft.com/office/officeart/2005/8/layout/default"/>
    <dgm:cxn modelId="{C356EF2C-81FA-42A4-8162-C1C5EB3D9062}" srcId="{A77FF137-4688-429D-BE07-D01F5A486D3C}" destId="{069EAE9A-8FF6-40F8-93B5-B7F79D46049D}" srcOrd="3" destOrd="0" parTransId="{8BCCE3EC-51BB-4A0A-A105-968823666B1C}" sibTransId="{5856DAEB-37EB-4201-8437-26D802B42892}"/>
    <dgm:cxn modelId="{F3233734-A6B1-4FBF-A2D5-21AE9318386D}" srcId="{A77FF137-4688-429D-BE07-D01F5A486D3C}" destId="{A76696F1-2E4E-43A8-8149-DC7527B4D961}" srcOrd="0" destOrd="0" parTransId="{137A6E64-8752-48E1-85B5-616C5A2577CD}" sibTransId="{803670CE-6EA8-40C0-9C14-15E2C33CD819}"/>
    <dgm:cxn modelId="{B7699E37-A37F-4A46-9E57-A3322548EEB0}" srcId="{A77FF137-4688-429D-BE07-D01F5A486D3C}" destId="{DAEE3318-A2A5-4198-90BA-B2E5B8C07BE8}" srcOrd="2" destOrd="0" parTransId="{F8239800-10F5-4D4B-AA84-013C6DA71565}" sibTransId="{DBC6A115-8826-4A76-BA99-A4852ABBAF14}"/>
    <dgm:cxn modelId="{4A72F762-AEE9-4EF4-8BAA-11A477D76119}" type="presOf" srcId="{069EAE9A-8FF6-40F8-93B5-B7F79D46049D}" destId="{504FABC5-48BD-4337-BEA3-555692AF8F22}" srcOrd="0" destOrd="0" presId="urn:microsoft.com/office/officeart/2005/8/layout/default"/>
    <dgm:cxn modelId="{6B68DE7E-C77C-4122-9D0C-7895BFCC865C}" type="presOf" srcId="{39A7D1B7-9BC5-42F1-94D6-9994BE0E7705}" destId="{6779C6E0-3CFF-49FC-BB51-155E621C50AB}" srcOrd="0" destOrd="0" presId="urn:microsoft.com/office/officeart/2005/8/layout/default"/>
    <dgm:cxn modelId="{23F958B8-A1EA-425D-8453-D1A3686D5B88}" srcId="{A77FF137-4688-429D-BE07-D01F5A486D3C}" destId="{39A7D1B7-9BC5-42F1-94D6-9994BE0E7705}" srcOrd="1" destOrd="0" parTransId="{BC1C3851-44BD-467D-9797-9A4D64ECE6FF}" sibTransId="{A5006195-0920-46A6-BD83-A586D912C7FD}"/>
    <dgm:cxn modelId="{7D3A8DCF-1902-4F0A-8AF5-DFDDCCEC6BDF}" srcId="{A77FF137-4688-429D-BE07-D01F5A486D3C}" destId="{577C6653-5A3C-4CA8-829E-E7C6B31514A6}" srcOrd="4" destOrd="0" parTransId="{2B986864-E33F-49BF-8A39-980709FE3A9D}" sibTransId="{45F87F05-E89D-457C-91E8-941F585AAD0E}"/>
    <dgm:cxn modelId="{566901F6-9615-48E0-9250-D42E192BAC7F}" type="presOf" srcId="{A77FF137-4688-429D-BE07-D01F5A486D3C}" destId="{C635ABF4-ECE7-467F-8911-DD76B84ACF0C}" srcOrd="0" destOrd="0" presId="urn:microsoft.com/office/officeart/2005/8/layout/default"/>
    <dgm:cxn modelId="{6CA66EF6-8FDC-49DA-8881-3396E635FA95}" type="presOf" srcId="{577C6653-5A3C-4CA8-829E-E7C6B31514A6}" destId="{44B2B0A8-E2CC-48AB-B613-B13E048B46AB}" srcOrd="0" destOrd="0" presId="urn:microsoft.com/office/officeart/2005/8/layout/default"/>
    <dgm:cxn modelId="{951B2344-DA28-44B8-A2D9-A5EE282EE9DD}" type="presParOf" srcId="{C635ABF4-ECE7-467F-8911-DD76B84ACF0C}" destId="{BC98DB4A-9050-40C1-91CC-1ED55CA00153}" srcOrd="0" destOrd="0" presId="urn:microsoft.com/office/officeart/2005/8/layout/default"/>
    <dgm:cxn modelId="{51819A57-CFF8-43C5-AE6D-5325ED7928C9}" type="presParOf" srcId="{C635ABF4-ECE7-467F-8911-DD76B84ACF0C}" destId="{8D0C6795-4D73-4A2B-BA04-3FED4D8152E0}" srcOrd="1" destOrd="0" presId="urn:microsoft.com/office/officeart/2005/8/layout/default"/>
    <dgm:cxn modelId="{252CB60C-6F4E-4AAB-A38B-84E8C861D067}" type="presParOf" srcId="{C635ABF4-ECE7-467F-8911-DD76B84ACF0C}" destId="{6779C6E0-3CFF-49FC-BB51-155E621C50AB}" srcOrd="2" destOrd="0" presId="urn:microsoft.com/office/officeart/2005/8/layout/default"/>
    <dgm:cxn modelId="{D83605C0-E5D4-4869-B1F7-266341FFE892}" type="presParOf" srcId="{C635ABF4-ECE7-467F-8911-DD76B84ACF0C}" destId="{03773950-7889-435F-BD7B-D00AEB7478DD}" srcOrd="3" destOrd="0" presId="urn:microsoft.com/office/officeart/2005/8/layout/default"/>
    <dgm:cxn modelId="{365224EF-AA8D-4923-8DFD-2D53A1E089F1}" type="presParOf" srcId="{C635ABF4-ECE7-467F-8911-DD76B84ACF0C}" destId="{623F9A2B-B594-4EA7-96A2-D7F3B75AD4BE}" srcOrd="4" destOrd="0" presId="urn:microsoft.com/office/officeart/2005/8/layout/default"/>
    <dgm:cxn modelId="{067C3B25-533E-47A7-9BD3-C883807D45E9}" type="presParOf" srcId="{C635ABF4-ECE7-467F-8911-DD76B84ACF0C}" destId="{C59E3B73-E7FE-490E-B7BF-7BB4E128CC42}" srcOrd="5" destOrd="0" presId="urn:microsoft.com/office/officeart/2005/8/layout/default"/>
    <dgm:cxn modelId="{61F999AE-D672-49D5-96D4-B178457E10EB}" type="presParOf" srcId="{C635ABF4-ECE7-467F-8911-DD76B84ACF0C}" destId="{504FABC5-48BD-4337-BEA3-555692AF8F22}" srcOrd="6" destOrd="0" presId="urn:microsoft.com/office/officeart/2005/8/layout/default"/>
    <dgm:cxn modelId="{D5A93C2A-0FFC-4ABD-94FE-5993B2AA22C9}" type="presParOf" srcId="{C635ABF4-ECE7-467F-8911-DD76B84ACF0C}" destId="{0DB1A0FB-053E-4630-8DA3-A0A116F07065}" srcOrd="7" destOrd="0" presId="urn:microsoft.com/office/officeart/2005/8/layout/default"/>
    <dgm:cxn modelId="{EB27EF6B-61E7-44F6-92C2-D622227CD746}" type="presParOf" srcId="{C635ABF4-ECE7-467F-8911-DD76B84ACF0C}" destId="{44B2B0A8-E2CC-48AB-B613-B13E048B46A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C4B36D-0AB5-4EDF-85E6-CB1663DC901C}"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0B588D8-685F-4B7E-9BA4-C70173B7D747}">
      <dgm:prSet custT="1"/>
      <dgm:spPr/>
      <dgm:t>
        <a:bodyPr/>
        <a:lstStyle/>
        <a:p>
          <a:pPr>
            <a:lnSpc>
              <a:spcPct val="100000"/>
            </a:lnSpc>
          </a:pPr>
          <a:r>
            <a:rPr lang="en-US" sz="1800">
              <a:latin typeface="+mj-lt"/>
            </a:rPr>
            <a:t>Blended programme of face to face and online study</a:t>
          </a:r>
        </a:p>
      </dgm:t>
    </dgm:pt>
    <dgm:pt modelId="{9E875734-0F4D-458B-87D9-7F6E431216BC}" type="parTrans" cxnId="{750AF90C-B454-470F-8926-B70FEF09899A}">
      <dgm:prSet/>
      <dgm:spPr/>
      <dgm:t>
        <a:bodyPr/>
        <a:lstStyle/>
        <a:p>
          <a:endParaRPr lang="en-US"/>
        </a:p>
      </dgm:t>
    </dgm:pt>
    <dgm:pt modelId="{954509E8-92E3-45C5-B2FD-F469BC97D4C3}" type="sibTrans" cxnId="{750AF90C-B454-470F-8926-B70FEF09899A}">
      <dgm:prSet/>
      <dgm:spPr/>
      <dgm:t>
        <a:bodyPr/>
        <a:lstStyle/>
        <a:p>
          <a:pPr>
            <a:lnSpc>
              <a:spcPct val="100000"/>
            </a:lnSpc>
          </a:pPr>
          <a:endParaRPr lang="en-US"/>
        </a:p>
      </dgm:t>
    </dgm:pt>
    <dgm:pt modelId="{D2439DB1-A852-47A9-B00F-56438F51DD40}">
      <dgm:prSet/>
      <dgm:spPr/>
      <dgm:t>
        <a:bodyPr/>
        <a:lstStyle/>
        <a:p>
          <a:pPr>
            <a:lnSpc>
              <a:spcPct val="100000"/>
            </a:lnSpc>
          </a:pPr>
          <a:endParaRPr lang="en-US"/>
        </a:p>
      </dgm:t>
    </dgm:pt>
    <dgm:pt modelId="{C8D83979-4FDF-416E-B1AE-9EF42AC27BCC}" type="parTrans" cxnId="{53F15C02-DE1A-4663-96F0-46A61EB6B275}">
      <dgm:prSet/>
      <dgm:spPr/>
      <dgm:t>
        <a:bodyPr/>
        <a:lstStyle/>
        <a:p>
          <a:endParaRPr lang="en-US"/>
        </a:p>
      </dgm:t>
    </dgm:pt>
    <dgm:pt modelId="{C285F51B-BD34-448D-B2F2-D077EA8A6C64}" type="sibTrans" cxnId="{53F15C02-DE1A-4663-96F0-46A61EB6B275}">
      <dgm:prSet/>
      <dgm:spPr/>
      <dgm:t>
        <a:bodyPr/>
        <a:lstStyle/>
        <a:p>
          <a:pPr>
            <a:lnSpc>
              <a:spcPct val="100000"/>
            </a:lnSpc>
          </a:pPr>
          <a:endParaRPr lang="en-US"/>
        </a:p>
      </dgm:t>
    </dgm:pt>
    <dgm:pt modelId="{9917826D-12F2-4EA2-A203-5183951F8B27}">
      <dgm:prSet custT="1"/>
      <dgm:spPr/>
      <dgm:t>
        <a:bodyPr/>
        <a:lstStyle/>
        <a:p>
          <a:pPr>
            <a:lnSpc>
              <a:spcPct val="100000"/>
            </a:lnSpc>
          </a:pPr>
          <a:r>
            <a:rPr lang="en-US" sz="1800">
              <a:latin typeface="+mj-lt"/>
            </a:rPr>
            <a:t>Specialist 1-2-1 Tutor Support </a:t>
          </a:r>
        </a:p>
      </dgm:t>
    </dgm:pt>
    <dgm:pt modelId="{64D5A5BF-13DE-44B8-8411-4BDC58B5C33E}" type="parTrans" cxnId="{C539F27E-D2FA-4ABB-961E-E8A4937492C2}">
      <dgm:prSet/>
      <dgm:spPr/>
      <dgm:t>
        <a:bodyPr/>
        <a:lstStyle/>
        <a:p>
          <a:endParaRPr lang="en-US"/>
        </a:p>
      </dgm:t>
    </dgm:pt>
    <dgm:pt modelId="{85214164-27A1-4831-8B95-D5AD70626190}" type="sibTrans" cxnId="{C539F27E-D2FA-4ABB-961E-E8A4937492C2}">
      <dgm:prSet/>
      <dgm:spPr/>
      <dgm:t>
        <a:bodyPr/>
        <a:lstStyle/>
        <a:p>
          <a:pPr>
            <a:lnSpc>
              <a:spcPct val="100000"/>
            </a:lnSpc>
          </a:pPr>
          <a:endParaRPr lang="en-US"/>
        </a:p>
      </dgm:t>
    </dgm:pt>
    <dgm:pt modelId="{1730C429-AA00-4EAB-8144-1C09021714E5}">
      <dgm:prSet custT="1"/>
      <dgm:spPr/>
      <dgm:t>
        <a:bodyPr/>
        <a:lstStyle/>
        <a:p>
          <a:pPr>
            <a:lnSpc>
              <a:spcPct val="100000"/>
            </a:lnSpc>
          </a:pPr>
          <a:r>
            <a:rPr lang="en-US" sz="1800">
              <a:latin typeface="+mj-lt"/>
            </a:rPr>
            <a:t>BPN boost – personal development, career information advice and guidance and welfare programme</a:t>
          </a:r>
        </a:p>
      </dgm:t>
    </dgm:pt>
    <dgm:pt modelId="{C3F67504-2A76-4EFC-AE8F-0D9D0D842726}" type="parTrans" cxnId="{FEE059C7-710B-4E12-83BA-902D7E44AF8E}">
      <dgm:prSet/>
      <dgm:spPr/>
      <dgm:t>
        <a:bodyPr/>
        <a:lstStyle/>
        <a:p>
          <a:endParaRPr lang="en-US"/>
        </a:p>
      </dgm:t>
    </dgm:pt>
    <dgm:pt modelId="{FA6D0AB6-24C9-43E0-94A4-E2164B34BB8B}" type="sibTrans" cxnId="{FEE059C7-710B-4E12-83BA-902D7E44AF8E}">
      <dgm:prSet/>
      <dgm:spPr/>
      <dgm:t>
        <a:bodyPr/>
        <a:lstStyle/>
        <a:p>
          <a:pPr>
            <a:lnSpc>
              <a:spcPct val="100000"/>
            </a:lnSpc>
          </a:pPr>
          <a:endParaRPr lang="en-US"/>
        </a:p>
      </dgm:t>
    </dgm:pt>
    <dgm:pt modelId="{A309D990-8490-4F25-9FBA-D7C7062AB8FA}">
      <dgm:prSet custT="1"/>
      <dgm:spPr/>
      <dgm:t>
        <a:bodyPr/>
        <a:lstStyle/>
        <a:p>
          <a:pPr>
            <a:lnSpc>
              <a:spcPct val="100000"/>
            </a:lnSpc>
          </a:pPr>
          <a:r>
            <a:rPr lang="en-US" sz="1800">
              <a:latin typeface="+mj-lt"/>
            </a:rPr>
            <a:t>Regular reflections on learning and practice</a:t>
          </a:r>
        </a:p>
      </dgm:t>
    </dgm:pt>
    <dgm:pt modelId="{145622F1-EABB-4EEB-893F-56409B2B92B1}" type="parTrans" cxnId="{25EFE269-D632-4BDF-8F27-2E42A11D7E6C}">
      <dgm:prSet/>
      <dgm:spPr/>
      <dgm:t>
        <a:bodyPr/>
        <a:lstStyle/>
        <a:p>
          <a:endParaRPr lang="en-US"/>
        </a:p>
      </dgm:t>
    </dgm:pt>
    <dgm:pt modelId="{6B6DCE93-8AA7-4274-A0C1-297F88F2B3BC}" type="sibTrans" cxnId="{25EFE269-D632-4BDF-8F27-2E42A11D7E6C}">
      <dgm:prSet/>
      <dgm:spPr/>
      <dgm:t>
        <a:bodyPr/>
        <a:lstStyle/>
        <a:p>
          <a:pPr>
            <a:lnSpc>
              <a:spcPct val="100000"/>
            </a:lnSpc>
          </a:pPr>
          <a:endParaRPr lang="en-US"/>
        </a:p>
      </dgm:t>
    </dgm:pt>
    <dgm:pt modelId="{55942925-4666-48BB-A0AB-0DE6DCEAB01B}">
      <dgm:prSet custT="1"/>
      <dgm:spPr/>
      <dgm:t>
        <a:bodyPr/>
        <a:lstStyle/>
        <a:p>
          <a:pPr>
            <a:lnSpc>
              <a:spcPct val="100000"/>
            </a:lnSpc>
          </a:pPr>
          <a:r>
            <a:rPr lang="en-US" sz="1800">
              <a:latin typeface="+mj-lt"/>
            </a:rPr>
            <a:t>Partnership working between BPN, the apprentice and the employer</a:t>
          </a:r>
        </a:p>
      </dgm:t>
    </dgm:pt>
    <dgm:pt modelId="{6C984733-3B34-47E1-A1D7-4E1792A27B8B}" type="parTrans" cxnId="{9E856EFD-55AC-4B65-8A33-41D1267CA8FF}">
      <dgm:prSet/>
      <dgm:spPr/>
      <dgm:t>
        <a:bodyPr/>
        <a:lstStyle/>
        <a:p>
          <a:endParaRPr lang="en-US"/>
        </a:p>
      </dgm:t>
    </dgm:pt>
    <dgm:pt modelId="{B62B4BE4-5C23-437F-80ED-78FF75E42F31}" type="sibTrans" cxnId="{9E856EFD-55AC-4B65-8A33-41D1267CA8FF}">
      <dgm:prSet/>
      <dgm:spPr/>
      <dgm:t>
        <a:bodyPr/>
        <a:lstStyle/>
        <a:p>
          <a:endParaRPr lang="en-US"/>
        </a:p>
      </dgm:t>
    </dgm:pt>
    <dgm:pt modelId="{462BBEC2-6B2C-4352-AE57-C982DDEC3D5B}" type="pres">
      <dgm:prSet presAssocID="{C2C4B36D-0AB5-4EDF-85E6-CB1663DC901C}" presName="root" presStyleCnt="0">
        <dgm:presLayoutVars>
          <dgm:dir/>
          <dgm:resizeHandles val="exact"/>
        </dgm:presLayoutVars>
      </dgm:prSet>
      <dgm:spPr/>
    </dgm:pt>
    <dgm:pt modelId="{6A7E36E5-4C13-4013-9F24-B1D1349AC557}" type="pres">
      <dgm:prSet presAssocID="{C2C4B36D-0AB5-4EDF-85E6-CB1663DC901C}" presName="container" presStyleCnt="0">
        <dgm:presLayoutVars>
          <dgm:dir/>
          <dgm:resizeHandles val="exact"/>
        </dgm:presLayoutVars>
      </dgm:prSet>
      <dgm:spPr/>
    </dgm:pt>
    <dgm:pt modelId="{954A9FE9-EE2F-491F-8FE8-F8640A882281}" type="pres">
      <dgm:prSet presAssocID="{A0B588D8-685F-4B7E-9BA4-C70173B7D747}" presName="compNode" presStyleCnt="0"/>
      <dgm:spPr/>
    </dgm:pt>
    <dgm:pt modelId="{4E1D89F1-4498-4F84-8DFE-F160CF7E15A1}" type="pres">
      <dgm:prSet presAssocID="{A0B588D8-685F-4B7E-9BA4-C70173B7D747}" presName="iconBgRect" presStyleLbl="bgShp" presStyleIdx="0" presStyleCnt="6"/>
      <dgm:spPr/>
    </dgm:pt>
    <dgm:pt modelId="{2CCCB229-7439-4137-8CC6-6C0FB8982937}" type="pres">
      <dgm:prSet presAssocID="{A0B588D8-685F-4B7E-9BA4-C70173B7D74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a:ext>
      </dgm:extLst>
    </dgm:pt>
    <dgm:pt modelId="{B07C82AC-90E6-4409-AA16-B1245F8CED9D}" type="pres">
      <dgm:prSet presAssocID="{A0B588D8-685F-4B7E-9BA4-C70173B7D747}" presName="spaceRect" presStyleCnt="0"/>
      <dgm:spPr/>
    </dgm:pt>
    <dgm:pt modelId="{A45AF163-41C1-4ABE-9C34-F6710617C06D}" type="pres">
      <dgm:prSet presAssocID="{A0B588D8-685F-4B7E-9BA4-C70173B7D747}" presName="textRect" presStyleLbl="revTx" presStyleIdx="0" presStyleCnt="6">
        <dgm:presLayoutVars>
          <dgm:chMax val="1"/>
          <dgm:chPref val="1"/>
        </dgm:presLayoutVars>
      </dgm:prSet>
      <dgm:spPr/>
    </dgm:pt>
    <dgm:pt modelId="{DB8E1E49-2580-4EDC-A051-6D905DC71AAB}" type="pres">
      <dgm:prSet presAssocID="{954509E8-92E3-45C5-B2FD-F469BC97D4C3}" presName="sibTrans" presStyleLbl="sibTrans2D1" presStyleIdx="0" presStyleCnt="0"/>
      <dgm:spPr/>
    </dgm:pt>
    <dgm:pt modelId="{4FFAABD4-A41E-4B93-BDD9-A16F97CC2C43}" type="pres">
      <dgm:prSet presAssocID="{D2439DB1-A852-47A9-B00F-56438F51DD40}" presName="compNode" presStyleCnt="0"/>
      <dgm:spPr/>
    </dgm:pt>
    <dgm:pt modelId="{903FBEB8-6352-4B11-8500-DC0087D55639}" type="pres">
      <dgm:prSet presAssocID="{D2439DB1-A852-47A9-B00F-56438F51DD40}" presName="iconBgRect" presStyleLbl="bgShp" presStyleIdx="1" presStyleCnt="6" custLinFactNeighborX="8685" custLinFactNeighborY="-4673"/>
      <dgm:spPr/>
    </dgm:pt>
    <dgm:pt modelId="{89E68B7E-E501-4A74-B77F-A9CC797A4A32}" type="pres">
      <dgm:prSet presAssocID="{D2439DB1-A852-47A9-B00F-56438F51DD40}" presName="iconRect" presStyleLbl="node1" presStyleIdx="1" presStyleCnt="6" custLinFactNeighborX="15580" custLinFactNeighborY="-835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84F5D8AA-A110-4A17-BE5E-0894292CA014}" type="pres">
      <dgm:prSet presAssocID="{D2439DB1-A852-47A9-B00F-56438F51DD40}" presName="spaceRect" presStyleCnt="0"/>
      <dgm:spPr/>
    </dgm:pt>
    <dgm:pt modelId="{3BE3C5D8-4771-41EF-BC69-0A1F03D93A14}" type="pres">
      <dgm:prSet presAssocID="{D2439DB1-A852-47A9-B00F-56438F51DD40}" presName="textRect" presStyleLbl="revTx" presStyleIdx="1" presStyleCnt="6">
        <dgm:presLayoutVars>
          <dgm:chMax val="1"/>
          <dgm:chPref val="1"/>
        </dgm:presLayoutVars>
      </dgm:prSet>
      <dgm:spPr/>
    </dgm:pt>
    <dgm:pt modelId="{58D8A578-C0FC-42AA-9A9A-D0E65C96F1F2}" type="pres">
      <dgm:prSet presAssocID="{C285F51B-BD34-448D-B2F2-D077EA8A6C64}" presName="sibTrans" presStyleLbl="sibTrans2D1" presStyleIdx="0" presStyleCnt="0"/>
      <dgm:spPr/>
    </dgm:pt>
    <dgm:pt modelId="{70E43EEC-54F7-4AA3-B78A-D886DB618CB2}" type="pres">
      <dgm:prSet presAssocID="{9917826D-12F2-4EA2-A203-5183951F8B27}" presName="compNode" presStyleCnt="0"/>
      <dgm:spPr/>
    </dgm:pt>
    <dgm:pt modelId="{4926E63C-A817-4D1F-84E4-9B5FAAF679C4}" type="pres">
      <dgm:prSet presAssocID="{9917826D-12F2-4EA2-A203-5183951F8B27}" presName="iconBgRect" presStyleLbl="bgShp" presStyleIdx="2" presStyleCnt="6"/>
      <dgm:spPr/>
    </dgm:pt>
    <dgm:pt modelId="{FB65C093-D710-45DF-B247-B443A341732C}" type="pres">
      <dgm:prSet presAssocID="{9917826D-12F2-4EA2-A203-5183951F8B2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413E6C20-E7C3-4291-8D1C-32CD1D371E06}" type="pres">
      <dgm:prSet presAssocID="{9917826D-12F2-4EA2-A203-5183951F8B27}" presName="spaceRect" presStyleCnt="0"/>
      <dgm:spPr/>
    </dgm:pt>
    <dgm:pt modelId="{21D54AB1-24BC-4F57-BFBC-61FCB1D2F6BB}" type="pres">
      <dgm:prSet presAssocID="{9917826D-12F2-4EA2-A203-5183951F8B27}" presName="textRect" presStyleLbl="revTx" presStyleIdx="2" presStyleCnt="6">
        <dgm:presLayoutVars>
          <dgm:chMax val="1"/>
          <dgm:chPref val="1"/>
        </dgm:presLayoutVars>
      </dgm:prSet>
      <dgm:spPr/>
    </dgm:pt>
    <dgm:pt modelId="{B207B9E7-1A73-49DC-A04D-46C52C22B715}" type="pres">
      <dgm:prSet presAssocID="{85214164-27A1-4831-8B95-D5AD70626190}" presName="sibTrans" presStyleLbl="sibTrans2D1" presStyleIdx="0" presStyleCnt="0"/>
      <dgm:spPr/>
    </dgm:pt>
    <dgm:pt modelId="{33BB444D-27CD-478D-BE0E-EC55C8E2BD04}" type="pres">
      <dgm:prSet presAssocID="{1730C429-AA00-4EAB-8144-1C09021714E5}" presName="compNode" presStyleCnt="0"/>
      <dgm:spPr/>
    </dgm:pt>
    <dgm:pt modelId="{1EE66F1C-E94E-42F9-856C-E612EBDC2FBF}" type="pres">
      <dgm:prSet presAssocID="{1730C429-AA00-4EAB-8144-1C09021714E5}" presName="iconBgRect" presStyleLbl="bgShp" presStyleIdx="3" presStyleCnt="6"/>
      <dgm:spPr/>
    </dgm:pt>
    <dgm:pt modelId="{1AB94D98-0F6D-4C03-B59D-FEE745632384}" type="pres">
      <dgm:prSet presAssocID="{1730C429-AA00-4EAB-8144-1C09021714E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prouting Seed with solid fill"/>
        </a:ext>
      </dgm:extLst>
    </dgm:pt>
    <dgm:pt modelId="{1916F1E0-1C98-46F7-B12A-5CA4B8618BB4}" type="pres">
      <dgm:prSet presAssocID="{1730C429-AA00-4EAB-8144-1C09021714E5}" presName="spaceRect" presStyleCnt="0"/>
      <dgm:spPr/>
    </dgm:pt>
    <dgm:pt modelId="{2B79DC85-C430-46A4-9044-A8097C614AF3}" type="pres">
      <dgm:prSet presAssocID="{1730C429-AA00-4EAB-8144-1C09021714E5}" presName="textRect" presStyleLbl="revTx" presStyleIdx="3" presStyleCnt="6" custLinFactNeighborX="961" custLinFactNeighborY="11324">
        <dgm:presLayoutVars>
          <dgm:chMax val="1"/>
          <dgm:chPref val="1"/>
        </dgm:presLayoutVars>
      </dgm:prSet>
      <dgm:spPr/>
    </dgm:pt>
    <dgm:pt modelId="{1EE998F1-DC76-495A-9436-0C93DD70F928}" type="pres">
      <dgm:prSet presAssocID="{FA6D0AB6-24C9-43E0-94A4-E2164B34BB8B}" presName="sibTrans" presStyleLbl="sibTrans2D1" presStyleIdx="0" presStyleCnt="0"/>
      <dgm:spPr/>
    </dgm:pt>
    <dgm:pt modelId="{3D018533-8847-46AB-BA28-4913796D81E3}" type="pres">
      <dgm:prSet presAssocID="{A309D990-8490-4F25-9FBA-D7C7062AB8FA}" presName="compNode" presStyleCnt="0"/>
      <dgm:spPr/>
    </dgm:pt>
    <dgm:pt modelId="{1C42FD84-E28A-475E-B829-A3C5B382E18A}" type="pres">
      <dgm:prSet presAssocID="{A309D990-8490-4F25-9FBA-D7C7062AB8FA}" presName="iconBgRect" presStyleLbl="bgShp" presStyleIdx="4" presStyleCnt="6"/>
      <dgm:spPr/>
    </dgm:pt>
    <dgm:pt modelId="{F16D4B5D-C0A5-4914-8455-73829FC79B69}" type="pres">
      <dgm:prSet presAssocID="{A309D990-8490-4F25-9FBA-D7C7062AB8F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5053C424-25EE-479C-85B0-55EC58BB0DFA}" type="pres">
      <dgm:prSet presAssocID="{A309D990-8490-4F25-9FBA-D7C7062AB8FA}" presName="spaceRect" presStyleCnt="0"/>
      <dgm:spPr/>
    </dgm:pt>
    <dgm:pt modelId="{82F93E8B-B396-4A92-B6EC-4BBCD4512493}" type="pres">
      <dgm:prSet presAssocID="{A309D990-8490-4F25-9FBA-D7C7062AB8FA}" presName="textRect" presStyleLbl="revTx" presStyleIdx="4" presStyleCnt="6">
        <dgm:presLayoutVars>
          <dgm:chMax val="1"/>
          <dgm:chPref val="1"/>
        </dgm:presLayoutVars>
      </dgm:prSet>
      <dgm:spPr/>
    </dgm:pt>
    <dgm:pt modelId="{09FC2D39-8744-4D45-B041-9FA578ADDF06}" type="pres">
      <dgm:prSet presAssocID="{6B6DCE93-8AA7-4274-A0C1-297F88F2B3BC}" presName="sibTrans" presStyleLbl="sibTrans2D1" presStyleIdx="0" presStyleCnt="0"/>
      <dgm:spPr/>
    </dgm:pt>
    <dgm:pt modelId="{63B776A1-04B1-48F2-B5C1-2D7AB18308D7}" type="pres">
      <dgm:prSet presAssocID="{55942925-4666-48BB-A0AB-0DE6DCEAB01B}" presName="compNode" presStyleCnt="0"/>
      <dgm:spPr/>
    </dgm:pt>
    <dgm:pt modelId="{75BBABC9-0C01-4844-A63F-035DC603D87B}" type="pres">
      <dgm:prSet presAssocID="{55942925-4666-48BB-A0AB-0DE6DCEAB01B}" presName="iconBgRect" presStyleLbl="bgShp" presStyleIdx="5" presStyleCnt="6"/>
      <dgm:spPr/>
    </dgm:pt>
    <dgm:pt modelId="{53D2D0C5-23BE-443B-A2F6-28AE3882C33C}" type="pres">
      <dgm:prSet presAssocID="{55942925-4666-48BB-A0AB-0DE6DCEAB01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andshake"/>
        </a:ext>
      </dgm:extLst>
    </dgm:pt>
    <dgm:pt modelId="{8E136F8F-C658-4D03-A7ED-0FA220075E2F}" type="pres">
      <dgm:prSet presAssocID="{55942925-4666-48BB-A0AB-0DE6DCEAB01B}" presName="spaceRect" presStyleCnt="0"/>
      <dgm:spPr/>
    </dgm:pt>
    <dgm:pt modelId="{4B585DF2-5C5C-457A-AC1A-EF6FF0624D37}" type="pres">
      <dgm:prSet presAssocID="{55942925-4666-48BB-A0AB-0DE6DCEAB01B}" presName="textRect" presStyleLbl="revTx" presStyleIdx="5" presStyleCnt="6">
        <dgm:presLayoutVars>
          <dgm:chMax val="1"/>
          <dgm:chPref val="1"/>
        </dgm:presLayoutVars>
      </dgm:prSet>
      <dgm:spPr/>
    </dgm:pt>
  </dgm:ptLst>
  <dgm:cxnLst>
    <dgm:cxn modelId="{53F15C02-DE1A-4663-96F0-46A61EB6B275}" srcId="{C2C4B36D-0AB5-4EDF-85E6-CB1663DC901C}" destId="{D2439DB1-A852-47A9-B00F-56438F51DD40}" srcOrd="1" destOrd="0" parTransId="{C8D83979-4FDF-416E-B1AE-9EF42AC27BCC}" sibTransId="{C285F51B-BD34-448D-B2F2-D077EA8A6C64}"/>
    <dgm:cxn modelId="{750AF90C-B454-470F-8926-B70FEF09899A}" srcId="{C2C4B36D-0AB5-4EDF-85E6-CB1663DC901C}" destId="{A0B588D8-685F-4B7E-9BA4-C70173B7D747}" srcOrd="0" destOrd="0" parTransId="{9E875734-0F4D-458B-87D9-7F6E431216BC}" sibTransId="{954509E8-92E3-45C5-B2FD-F469BC97D4C3}"/>
    <dgm:cxn modelId="{A0930617-B66B-4860-AB09-BE81F28789FD}" type="presOf" srcId="{85214164-27A1-4831-8B95-D5AD70626190}" destId="{B207B9E7-1A73-49DC-A04D-46C52C22B715}" srcOrd="0" destOrd="0" presId="urn:microsoft.com/office/officeart/2018/2/layout/IconCircleList"/>
    <dgm:cxn modelId="{7F46A51E-3B75-4BEA-AD2D-9F5225514832}" type="presOf" srcId="{A0B588D8-685F-4B7E-9BA4-C70173B7D747}" destId="{A45AF163-41C1-4ABE-9C34-F6710617C06D}" srcOrd="0" destOrd="0" presId="urn:microsoft.com/office/officeart/2018/2/layout/IconCircleList"/>
    <dgm:cxn modelId="{E9C2B022-839B-4BBA-BAF4-40765D481047}" type="presOf" srcId="{FA6D0AB6-24C9-43E0-94A4-E2164B34BB8B}" destId="{1EE998F1-DC76-495A-9436-0C93DD70F928}" srcOrd="0" destOrd="0" presId="urn:microsoft.com/office/officeart/2018/2/layout/IconCircleList"/>
    <dgm:cxn modelId="{DED75025-4B47-43CA-A6BC-4AFC11990DB5}" type="presOf" srcId="{9917826D-12F2-4EA2-A203-5183951F8B27}" destId="{21D54AB1-24BC-4F57-BFBC-61FCB1D2F6BB}" srcOrd="0" destOrd="0" presId="urn:microsoft.com/office/officeart/2018/2/layout/IconCircleList"/>
    <dgm:cxn modelId="{B886BE27-FF92-472A-B1A4-45F3B3387AD7}" type="presOf" srcId="{954509E8-92E3-45C5-B2FD-F469BC97D4C3}" destId="{DB8E1E49-2580-4EDC-A051-6D905DC71AAB}" srcOrd="0" destOrd="0" presId="urn:microsoft.com/office/officeart/2018/2/layout/IconCircleList"/>
    <dgm:cxn modelId="{C07D215E-C62C-4771-96BA-2CA10EB87C7B}" type="presOf" srcId="{C2C4B36D-0AB5-4EDF-85E6-CB1663DC901C}" destId="{462BBEC2-6B2C-4352-AE57-C982DDEC3D5B}" srcOrd="0" destOrd="0" presId="urn:microsoft.com/office/officeart/2018/2/layout/IconCircleList"/>
    <dgm:cxn modelId="{29509261-3C8A-4AFC-A431-4C030BFD2C92}" type="presOf" srcId="{D2439DB1-A852-47A9-B00F-56438F51DD40}" destId="{3BE3C5D8-4771-41EF-BC69-0A1F03D93A14}" srcOrd="0" destOrd="0" presId="urn:microsoft.com/office/officeart/2018/2/layout/IconCircleList"/>
    <dgm:cxn modelId="{C10EED67-FCFA-4E77-A430-577ADF37A319}" type="presOf" srcId="{A309D990-8490-4F25-9FBA-D7C7062AB8FA}" destId="{82F93E8B-B396-4A92-B6EC-4BBCD4512493}" srcOrd="0" destOrd="0" presId="urn:microsoft.com/office/officeart/2018/2/layout/IconCircleList"/>
    <dgm:cxn modelId="{25EFE269-D632-4BDF-8F27-2E42A11D7E6C}" srcId="{C2C4B36D-0AB5-4EDF-85E6-CB1663DC901C}" destId="{A309D990-8490-4F25-9FBA-D7C7062AB8FA}" srcOrd="4" destOrd="0" parTransId="{145622F1-EABB-4EEB-893F-56409B2B92B1}" sibTransId="{6B6DCE93-8AA7-4274-A0C1-297F88F2B3BC}"/>
    <dgm:cxn modelId="{BD46714A-178C-4F87-986F-B6F4567EAF51}" type="presOf" srcId="{6B6DCE93-8AA7-4274-A0C1-297F88F2B3BC}" destId="{09FC2D39-8744-4D45-B041-9FA578ADDF06}" srcOrd="0" destOrd="0" presId="urn:microsoft.com/office/officeart/2018/2/layout/IconCircleList"/>
    <dgm:cxn modelId="{C539F27E-D2FA-4ABB-961E-E8A4937492C2}" srcId="{C2C4B36D-0AB5-4EDF-85E6-CB1663DC901C}" destId="{9917826D-12F2-4EA2-A203-5183951F8B27}" srcOrd="2" destOrd="0" parTransId="{64D5A5BF-13DE-44B8-8411-4BDC58B5C33E}" sibTransId="{85214164-27A1-4831-8B95-D5AD70626190}"/>
    <dgm:cxn modelId="{776E6694-EFA3-493A-84FD-341944185E2B}" type="presOf" srcId="{1730C429-AA00-4EAB-8144-1C09021714E5}" destId="{2B79DC85-C430-46A4-9044-A8097C614AF3}" srcOrd="0" destOrd="0" presId="urn:microsoft.com/office/officeart/2018/2/layout/IconCircleList"/>
    <dgm:cxn modelId="{ECEA5B9A-935C-4B61-B6DA-477F9B65F32A}" type="presOf" srcId="{55942925-4666-48BB-A0AB-0DE6DCEAB01B}" destId="{4B585DF2-5C5C-457A-AC1A-EF6FF0624D37}" srcOrd="0" destOrd="0" presId="urn:microsoft.com/office/officeart/2018/2/layout/IconCircleList"/>
    <dgm:cxn modelId="{5AE894BA-1FA3-4647-A0F4-938DD74D6E68}" type="presOf" srcId="{C285F51B-BD34-448D-B2F2-D077EA8A6C64}" destId="{58D8A578-C0FC-42AA-9A9A-D0E65C96F1F2}" srcOrd="0" destOrd="0" presId="urn:microsoft.com/office/officeart/2018/2/layout/IconCircleList"/>
    <dgm:cxn modelId="{FEE059C7-710B-4E12-83BA-902D7E44AF8E}" srcId="{C2C4B36D-0AB5-4EDF-85E6-CB1663DC901C}" destId="{1730C429-AA00-4EAB-8144-1C09021714E5}" srcOrd="3" destOrd="0" parTransId="{C3F67504-2A76-4EFC-AE8F-0D9D0D842726}" sibTransId="{FA6D0AB6-24C9-43E0-94A4-E2164B34BB8B}"/>
    <dgm:cxn modelId="{9E856EFD-55AC-4B65-8A33-41D1267CA8FF}" srcId="{C2C4B36D-0AB5-4EDF-85E6-CB1663DC901C}" destId="{55942925-4666-48BB-A0AB-0DE6DCEAB01B}" srcOrd="5" destOrd="0" parTransId="{6C984733-3B34-47E1-A1D7-4E1792A27B8B}" sibTransId="{B62B4BE4-5C23-437F-80ED-78FF75E42F31}"/>
    <dgm:cxn modelId="{1D66ACE4-7B55-4BBB-BDE5-1896756E7831}" type="presParOf" srcId="{462BBEC2-6B2C-4352-AE57-C982DDEC3D5B}" destId="{6A7E36E5-4C13-4013-9F24-B1D1349AC557}" srcOrd="0" destOrd="0" presId="urn:microsoft.com/office/officeart/2018/2/layout/IconCircleList"/>
    <dgm:cxn modelId="{9F257D02-6045-419E-A23F-C17CC697F50B}" type="presParOf" srcId="{6A7E36E5-4C13-4013-9F24-B1D1349AC557}" destId="{954A9FE9-EE2F-491F-8FE8-F8640A882281}" srcOrd="0" destOrd="0" presId="urn:microsoft.com/office/officeart/2018/2/layout/IconCircleList"/>
    <dgm:cxn modelId="{922AF1C1-1676-41DD-B2CE-FBE868FE68FB}" type="presParOf" srcId="{954A9FE9-EE2F-491F-8FE8-F8640A882281}" destId="{4E1D89F1-4498-4F84-8DFE-F160CF7E15A1}" srcOrd="0" destOrd="0" presId="urn:microsoft.com/office/officeart/2018/2/layout/IconCircleList"/>
    <dgm:cxn modelId="{EB3E515F-2ACC-49F6-96A9-75280A0B03B3}" type="presParOf" srcId="{954A9FE9-EE2F-491F-8FE8-F8640A882281}" destId="{2CCCB229-7439-4137-8CC6-6C0FB8982937}" srcOrd="1" destOrd="0" presId="urn:microsoft.com/office/officeart/2018/2/layout/IconCircleList"/>
    <dgm:cxn modelId="{431D2B05-F1A7-4033-A84C-0378968D1DC1}" type="presParOf" srcId="{954A9FE9-EE2F-491F-8FE8-F8640A882281}" destId="{B07C82AC-90E6-4409-AA16-B1245F8CED9D}" srcOrd="2" destOrd="0" presId="urn:microsoft.com/office/officeart/2018/2/layout/IconCircleList"/>
    <dgm:cxn modelId="{3D87DB27-97B3-4270-B450-99D5E0D06FF3}" type="presParOf" srcId="{954A9FE9-EE2F-491F-8FE8-F8640A882281}" destId="{A45AF163-41C1-4ABE-9C34-F6710617C06D}" srcOrd="3" destOrd="0" presId="urn:microsoft.com/office/officeart/2018/2/layout/IconCircleList"/>
    <dgm:cxn modelId="{6BE351FE-ECFC-4E3D-A1C2-766FCBC96AC5}" type="presParOf" srcId="{6A7E36E5-4C13-4013-9F24-B1D1349AC557}" destId="{DB8E1E49-2580-4EDC-A051-6D905DC71AAB}" srcOrd="1" destOrd="0" presId="urn:microsoft.com/office/officeart/2018/2/layout/IconCircleList"/>
    <dgm:cxn modelId="{78CE3CDA-9687-4E00-89D1-6FDB0EF30518}" type="presParOf" srcId="{6A7E36E5-4C13-4013-9F24-B1D1349AC557}" destId="{4FFAABD4-A41E-4B93-BDD9-A16F97CC2C43}" srcOrd="2" destOrd="0" presId="urn:microsoft.com/office/officeart/2018/2/layout/IconCircleList"/>
    <dgm:cxn modelId="{D3B6A62C-977C-4F40-AC92-8DA320125E1D}" type="presParOf" srcId="{4FFAABD4-A41E-4B93-BDD9-A16F97CC2C43}" destId="{903FBEB8-6352-4B11-8500-DC0087D55639}" srcOrd="0" destOrd="0" presId="urn:microsoft.com/office/officeart/2018/2/layout/IconCircleList"/>
    <dgm:cxn modelId="{3FD175B3-EEAB-4803-B32E-7FEF7237233F}" type="presParOf" srcId="{4FFAABD4-A41E-4B93-BDD9-A16F97CC2C43}" destId="{89E68B7E-E501-4A74-B77F-A9CC797A4A32}" srcOrd="1" destOrd="0" presId="urn:microsoft.com/office/officeart/2018/2/layout/IconCircleList"/>
    <dgm:cxn modelId="{B5F5F1FA-0F41-4AF7-9949-8A23B9ABDA43}" type="presParOf" srcId="{4FFAABD4-A41E-4B93-BDD9-A16F97CC2C43}" destId="{84F5D8AA-A110-4A17-BE5E-0894292CA014}" srcOrd="2" destOrd="0" presId="urn:microsoft.com/office/officeart/2018/2/layout/IconCircleList"/>
    <dgm:cxn modelId="{1002DC32-A588-47F7-A4E4-208521EA008D}" type="presParOf" srcId="{4FFAABD4-A41E-4B93-BDD9-A16F97CC2C43}" destId="{3BE3C5D8-4771-41EF-BC69-0A1F03D93A14}" srcOrd="3" destOrd="0" presId="urn:microsoft.com/office/officeart/2018/2/layout/IconCircleList"/>
    <dgm:cxn modelId="{3AE0B2EA-2F5A-49B1-BBED-F54DC8AF9988}" type="presParOf" srcId="{6A7E36E5-4C13-4013-9F24-B1D1349AC557}" destId="{58D8A578-C0FC-42AA-9A9A-D0E65C96F1F2}" srcOrd="3" destOrd="0" presId="urn:microsoft.com/office/officeart/2018/2/layout/IconCircleList"/>
    <dgm:cxn modelId="{BE356C38-88F2-4C8A-B034-F628F06FFC0E}" type="presParOf" srcId="{6A7E36E5-4C13-4013-9F24-B1D1349AC557}" destId="{70E43EEC-54F7-4AA3-B78A-D886DB618CB2}" srcOrd="4" destOrd="0" presId="urn:microsoft.com/office/officeart/2018/2/layout/IconCircleList"/>
    <dgm:cxn modelId="{0F3B9355-D8A1-4161-8B1B-D703C10FB915}" type="presParOf" srcId="{70E43EEC-54F7-4AA3-B78A-D886DB618CB2}" destId="{4926E63C-A817-4D1F-84E4-9B5FAAF679C4}" srcOrd="0" destOrd="0" presId="urn:microsoft.com/office/officeart/2018/2/layout/IconCircleList"/>
    <dgm:cxn modelId="{DF040002-EF28-4BED-9428-9A886D93F4C8}" type="presParOf" srcId="{70E43EEC-54F7-4AA3-B78A-D886DB618CB2}" destId="{FB65C093-D710-45DF-B247-B443A341732C}" srcOrd="1" destOrd="0" presId="urn:microsoft.com/office/officeart/2018/2/layout/IconCircleList"/>
    <dgm:cxn modelId="{693D77FF-8DAC-4607-9586-F7CB68A89392}" type="presParOf" srcId="{70E43EEC-54F7-4AA3-B78A-D886DB618CB2}" destId="{413E6C20-E7C3-4291-8D1C-32CD1D371E06}" srcOrd="2" destOrd="0" presId="urn:microsoft.com/office/officeart/2018/2/layout/IconCircleList"/>
    <dgm:cxn modelId="{17A1D139-5D89-4680-AF7C-35BB38D751FC}" type="presParOf" srcId="{70E43EEC-54F7-4AA3-B78A-D886DB618CB2}" destId="{21D54AB1-24BC-4F57-BFBC-61FCB1D2F6BB}" srcOrd="3" destOrd="0" presId="urn:microsoft.com/office/officeart/2018/2/layout/IconCircleList"/>
    <dgm:cxn modelId="{2CCD92CA-89C1-41E8-8A11-15F58A6A5DC1}" type="presParOf" srcId="{6A7E36E5-4C13-4013-9F24-B1D1349AC557}" destId="{B207B9E7-1A73-49DC-A04D-46C52C22B715}" srcOrd="5" destOrd="0" presId="urn:microsoft.com/office/officeart/2018/2/layout/IconCircleList"/>
    <dgm:cxn modelId="{AD2D3969-DCF5-476B-BCFB-BB2C82FC4F3B}" type="presParOf" srcId="{6A7E36E5-4C13-4013-9F24-B1D1349AC557}" destId="{33BB444D-27CD-478D-BE0E-EC55C8E2BD04}" srcOrd="6" destOrd="0" presId="urn:microsoft.com/office/officeart/2018/2/layout/IconCircleList"/>
    <dgm:cxn modelId="{7834756A-33E4-4C3D-92D2-47ED3A191E24}" type="presParOf" srcId="{33BB444D-27CD-478D-BE0E-EC55C8E2BD04}" destId="{1EE66F1C-E94E-42F9-856C-E612EBDC2FBF}" srcOrd="0" destOrd="0" presId="urn:microsoft.com/office/officeart/2018/2/layout/IconCircleList"/>
    <dgm:cxn modelId="{60CCFC80-896C-4B1D-89B1-C9BE0402C0E1}" type="presParOf" srcId="{33BB444D-27CD-478D-BE0E-EC55C8E2BD04}" destId="{1AB94D98-0F6D-4C03-B59D-FEE745632384}" srcOrd="1" destOrd="0" presId="urn:microsoft.com/office/officeart/2018/2/layout/IconCircleList"/>
    <dgm:cxn modelId="{E012103A-2A27-4F7D-A9B3-7041E9DEF8C2}" type="presParOf" srcId="{33BB444D-27CD-478D-BE0E-EC55C8E2BD04}" destId="{1916F1E0-1C98-46F7-B12A-5CA4B8618BB4}" srcOrd="2" destOrd="0" presId="urn:microsoft.com/office/officeart/2018/2/layout/IconCircleList"/>
    <dgm:cxn modelId="{0DD046DA-0ADB-47FA-8D59-8E22BFBC1E25}" type="presParOf" srcId="{33BB444D-27CD-478D-BE0E-EC55C8E2BD04}" destId="{2B79DC85-C430-46A4-9044-A8097C614AF3}" srcOrd="3" destOrd="0" presId="urn:microsoft.com/office/officeart/2018/2/layout/IconCircleList"/>
    <dgm:cxn modelId="{8E44E2FA-0D3C-459D-A674-27D4ACC8A67F}" type="presParOf" srcId="{6A7E36E5-4C13-4013-9F24-B1D1349AC557}" destId="{1EE998F1-DC76-495A-9436-0C93DD70F928}" srcOrd="7" destOrd="0" presId="urn:microsoft.com/office/officeart/2018/2/layout/IconCircleList"/>
    <dgm:cxn modelId="{F38F6DC0-B694-41D7-860D-887510DEA68A}" type="presParOf" srcId="{6A7E36E5-4C13-4013-9F24-B1D1349AC557}" destId="{3D018533-8847-46AB-BA28-4913796D81E3}" srcOrd="8" destOrd="0" presId="urn:microsoft.com/office/officeart/2018/2/layout/IconCircleList"/>
    <dgm:cxn modelId="{BC790C4B-8ECD-4AC8-87F7-53852DA10E55}" type="presParOf" srcId="{3D018533-8847-46AB-BA28-4913796D81E3}" destId="{1C42FD84-E28A-475E-B829-A3C5B382E18A}" srcOrd="0" destOrd="0" presId="urn:microsoft.com/office/officeart/2018/2/layout/IconCircleList"/>
    <dgm:cxn modelId="{6D6D4765-50E9-4CE5-B174-1E5D0E750472}" type="presParOf" srcId="{3D018533-8847-46AB-BA28-4913796D81E3}" destId="{F16D4B5D-C0A5-4914-8455-73829FC79B69}" srcOrd="1" destOrd="0" presId="urn:microsoft.com/office/officeart/2018/2/layout/IconCircleList"/>
    <dgm:cxn modelId="{7B069643-64D1-45E3-9C45-85437643D1DC}" type="presParOf" srcId="{3D018533-8847-46AB-BA28-4913796D81E3}" destId="{5053C424-25EE-479C-85B0-55EC58BB0DFA}" srcOrd="2" destOrd="0" presId="urn:microsoft.com/office/officeart/2018/2/layout/IconCircleList"/>
    <dgm:cxn modelId="{D9480660-E855-4B1E-89B7-12E5722CED78}" type="presParOf" srcId="{3D018533-8847-46AB-BA28-4913796D81E3}" destId="{82F93E8B-B396-4A92-B6EC-4BBCD4512493}" srcOrd="3" destOrd="0" presId="urn:microsoft.com/office/officeart/2018/2/layout/IconCircleList"/>
    <dgm:cxn modelId="{E751BB51-EEDF-4A09-A21D-F20149C08016}" type="presParOf" srcId="{6A7E36E5-4C13-4013-9F24-B1D1349AC557}" destId="{09FC2D39-8744-4D45-B041-9FA578ADDF06}" srcOrd="9" destOrd="0" presId="urn:microsoft.com/office/officeart/2018/2/layout/IconCircleList"/>
    <dgm:cxn modelId="{822CE0E2-B934-4332-A1F1-5714A4536493}" type="presParOf" srcId="{6A7E36E5-4C13-4013-9F24-B1D1349AC557}" destId="{63B776A1-04B1-48F2-B5C1-2D7AB18308D7}" srcOrd="10" destOrd="0" presId="urn:microsoft.com/office/officeart/2018/2/layout/IconCircleList"/>
    <dgm:cxn modelId="{120AF7D9-F34B-48B8-A61E-0FB6057C8FEA}" type="presParOf" srcId="{63B776A1-04B1-48F2-B5C1-2D7AB18308D7}" destId="{75BBABC9-0C01-4844-A63F-035DC603D87B}" srcOrd="0" destOrd="0" presId="urn:microsoft.com/office/officeart/2018/2/layout/IconCircleList"/>
    <dgm:cxn modelId="{7C6F4964-B139-43D6-8ADD-D5381C0D289D}" type="presParOf" srcId="{63B776A1-04B1-48F2-B5C1-2D7AB18308D7}" destId="{53D2D0C5-23BE-443B-A2F6-28AE3882C33C}" srcOrd="1" destOrd="0" presId="urn:microsoft.com/office/officeart/2018/2/layout/IconCircleList"/>
    <dgm:cxn modelId="{0C07EB72-7F14-4BCA-BE7C-7FB54204258D}" type="presParOf" srcId="{63B776A1-04B1-48F2-B5C1-2D7AB18308D7}" destId="{8E136F8F-C658-4D03-A7ED-0FA220075E2F}" srcOrd="2" destOrd="0" presId="urn:microsoft.com/office/officeart/2018/2/layout/IconCircleList"/>
    <dgm:cxn modelId="{0B2DA6FB-3429-4B6B-8D27-5F394C39EC9C}" type="presParOf" srcId="{63B776A1-04B1-48F2-B5C1-2D7AB18308D7}" destId="{4B585DF2-5C5C-457A-AC1A-EF6FF0624D3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DDAA96-9BF4-4429-B6AD-9C9311CF7FB7}"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GB"/>
        </a:p>
      </dgm:t>
    </dgm:pt>
    <dgm:pt modelId="{A9B37B7C-00B8-4A6A-8E03-31E9DA8B9B5B}">
      <dgm:prSet phldrT="[Text]"/>
      <dgm:spPr>
        <a:solidFill>
          <a:srgbClr val="002855">
            <a:alpha val="50000"/>
          </a:srgbClr>
        </a:solidFill>
      </dgm:spPr>
      <dgm:t>
        <a:bodyPr/>
        <a:lstStyle/>
        <a:p>
          <a:r>
            <a:rPr lang="en-US">
              <a:latin typeface="Arial" panose="020B0604020202020204" pitchFamily="34" charset="0"/>
              <a:cs typeface="Arial" panose="020B0604020202020204" pitchFamily="34" charset="0"/>
            </a:rPr>
            <a:t>Mutual Respect and Tolerance</a:t>
          </a:r>
          <a:endParaRPr lang="en-GB">
            <a:latin typeface="Arial" panose="020B0604020202020204" pitchFamily="34" charset="0"/>
            <a:cs typeface="Arial" panose="020B0604020202020204" pitchFamily="34" charset="0"/>
          </a:endParaRPr>
        </a:p>
      </dgm:t>
    </dgm:pt>
    <dgm:pt modelId="{608059FD-AEC7-41BB-9010-0D464AFDFC6F}" type="parTrans" cxnId="{BD1CAC48-861B-4656-840A-5624BB65D9F3}">
      <dgm:prSet/>
      <dgm:spPr/>
      <dgm:t>
        <a:bodyPr/>
        <a:lstStyle/>
        <a:p>
          <a:endParaRPr lang="en-GB"/>
        </a:p>
      </dgm:t>
    </dgm:pt>
    <dgm:pt modelId="{2A3B6A4D-72FC-4FDE-80BE-E2A4F86161A9}" type="sibTrans" cxnId="{BD1CAC48-861B-4656-840A-5624BB65D9F3}">
      <dgm:prSet/>
      <dgm:spPr/>
      <dgm:t>
        <a:bodyPr/>
        <a:lstStyle/>
        <a:p>
          <a:endParaRPr lang="en-GB"/>
        </a:p>
      </dgm:t>
    </dgm:pt>
    <dgm:pt modelId="{12FEF7B5-6DA6-4059-A5A6-C84A5D4DB7C2}">
      <dgm:prSet phldrT="[Text]"/>
      <dgm:spPr>
        <a:solidFill>
          <a:srgbClr val="CE0F69">
            <a:alpha val="50000"/>
          </a:srgbClr>
        </a:solidFill>
      </dgm:spPr>
      <dgm:t>
        <a:bodyPr/>
        <a:lstStyle/>
        <a:p>
          <a:r>
            <a:rPr lang="en-US">
              <a:latin typeface="Arial" panose="020B0604020202020204" pitchFamily="34" charset="0"/>
              <a:cs typeface="Arial" panose="020B0604020202020204" pitchFamily="34" charset="0"/>
            </a:rPr>
            <a:t>Rule of Law</a:t>
          </a:r>
          <a:endParaRPr lang="en-GB">
            <a:latin typeface="Arial" panose="020B0604020202020204" pitchFamily="34" charset="0"/>
            <a:cs typeface="Arial" panose="020B0604020202020204" pitchFamily="34" charset="0"/>
          </a:endParaRPr>
        </a:p>
      </dgm:t>
    </dgm:pt>
    <dgm:pt modelId="{6DD58DBB-BBDE-4536-AFB9-A081EA948F1B}" type="parTrans" cxnId="{40DECEE1-5916-4DC2-8C07-0544918A439B}">
      <dgm:prSet/>
      <dgm:spPr/>
      <dgm:t>
        <a:bodyPr/>
        <a:lstStyle/>
        <a:p>
          <a:endParaRPr lang="en-GB"/>
        </a:p>
      </dgm:t>
    </dgm:pt>
    <dgm:pt modelId="{919C9310-447F-48D1-9D15-9119B9096889}" type="sibTrans" cxnId="{40DECEE1-5916-4DC2-8C07-0544918A439B}">
      <dgm:prSet/>
      <dgm:spPr/>
      <dgm:t>
        <a:bodyPr/>
        <a:lstStyle/>
        <a:p>
          <a:endParaRPr lang="en-GB"/>
        </a:p>
      </dgm:t>
    </dgm:pt>
    <dgm:pt modelId="{D1CE29F1-3877-40B3-B40A-9BF6AED3A2C6}">
      <dgm:prSet phldrT="[Text]"/>
      <dgm:spPr>
        <a:solidFill>
          <a:srgbClr val="D973A9">
            <a:alpha val="50000"/>
          </a:srgbClr>
        </a:solidFill>
      </dgm:spPr>
      <dgm:t>
        <a:bodyPr/>
        <a:lstStyle/>
        <a:p>
          <a:r>
            <a:rPr lang="en-US">
              <a:latin typeface="Arial" panose="020B0604020202020204" pitchFamily="34" charset="0"/>
              <a:cs typeface="Arial" panose="020B0604020202020204" pitchFamily="34" charset="0"/>
            </a:rPr>
            <a:t>Individual Liberty</a:t>
          </a:r>
          <a:endParaRPr lang="en-GB">
            <a:latin typeface="Arial" panose="020B0604020202020204" pitchFamily="34" charset="0"/>
            <a:cs typeface="Arial" panose="020B0604020202020204" pitchFamily="34" charset="0"/>
          </a:endParaRPr>
        </a:p>
      </dgm:t>
    </dgm:pt>
    <dgm:pt modelId="{D759C114-D8E4-4561-9DD0-66D8C4013E3A}" type="parTrans" cxnId="{E66D628B-B05E-4D22-8D3A-2771C276F102}">
      <dgm:prSet/>
      <dgm:spPr/>
      <dgm:t>
        <a:bodyPr/>
        <a:lstStyle/>
        <a:p>
          <a:endParaRPr lang="en-GB"/>
        </a:p>
      </dgm:t>
    </dgm:pt>
    <dgm:pt modelId="{C9621BE3-3518-4884-BACE-D0BA3A06BF34}" type="sibTrans" cxnId="{E66D628B-B05E-4D22-8D3A-2771C276F102}">
      <dgm:prSet/>
      <dgm:spPr/>
      <dgm:t>
        <a:bodyPr/>
        <a:lstStyle/>
        <a:p>
          <a:endParaRPr lang="en-GB"/>
        </a:p>
      </dgm:t>
    </dgm:pt>
    <dgm:pt modelId="{DEC54050-B540-48E4-BBCA-D8FCA8E4FBA4}">
      <dgm:prSet phldrT="[Text]"/>
      <dgm:spPr/>
      <dgm:t>
        <a:bodyPr/>
        <a:lstStyle/>
        <a:p>
          <a:r>
            <a:rPr lang="en-US">
              <a:latin typeface="Arial" panose="020B0604020202020204" pitchFamily="34" charset="0"/>
              <a:cs typeface="Arial" panose="020B0604020202020204" pitchFamily="34" charset="0"/>
            </a:rPr>
            <a:t>Democracy </a:t>
          </a:r>
          <a:endParaRPr lang="en-GB">
            <a:latin typeface="Arial" panose="020B0604020202020204" pitchFamily="34" charset="0"/>
            <a:cs typeface="Arial" panose="020B0604020202020204" pitchFamily="34" charset="0"/>
          </a:endParaRPr>
        </a:p>
      </dgm:t>
    </dgm:pt>
    <dgm:pt modelId="{2FF8FE12-10D2-4460-8F8A-E865C8DFED26}" type="parTrans" cxnId="{F62A0644-BCB6-44EB-B6DE-20784D210D35}">
      <dgm:prSet/>
      <dgm:spPr/>
      <dgm:t>
        <a:bodyPr/>
        <a:lstStyle/>
        <a:p>
          <a:endParaRPr lang="en-GB"/>
        </a:p>
      </dgm:t>
    </dgm:pt>
    <dgm:pt modelId="{6A9E5FE8-F333-4EA9-B9E7-62BAD1CB37EB}" type="sibTrans" cxnId="{F62A0644-BCB6-44EB-B6DE-20784D210D35}">
      <dgm:prSet/>
      <dgm:spPr/>
      <dgm:t>
        <a:bodyPr/>
        <a:lstStyle/>
        <a:p>
          <a:endParaRPr lang="en-GB"/>
        </a:p>
      </dgm:t>
    </dgm:pt>
    <dgm:pt modelId="{75621738-7E8E-41BD-AB26-345C75FE4D96}" type="pres">
      <dgm:prSet presAssocID="{39DDAA96-9BF4-4429-B6AD-9C9311CF7FB7}" presName="Name0" presStyleCnt="0">
        <dgm:presLayoutVars>
          <dgm:dir/>
          <dgm:resizeHandles val="exact"/>
        </dgm:presLayoutVars>
      </dgm:prSet>
      <dgm:spPr/>
    </dgm:pt>
    <dgm:pt modelId="{7503960E-0E16-4CE7-BC64-10F09C8015EB}" type="pres">
      <dgm:prSet presAssocID="{A9B37B7C-00B8-4A6A-8E03-31E9DA8B9B5B}" presName="Name5" presStyleLbl="vennNode1" presStyleIdx="0" presStyleCnt="4">
        <dgm:presLayoutVars>
          <dgm:bulletEnabled val="1"/>
        </dgm:presLayoutVars>
      </dgm:prSet>
      <dgm:spPr/>
    </dgm:pt>
    <dgm:pt modelId="{B6B653E3-1C62-4CF8-9C50-541A4C9A7B56}" type="pres">
      <dgm:prSet presAssocID="{2A3B6A4D-72FC-4FDE-80BE-E2A4F86161A9}" presName="space" presStyleCnt="0"/>
      <dgm:spPr/>
    </dgm:pt>
    <dgm:pt modelId="{A1BB7496-EB38-49E4-B2A9-2946FC6AE430}" type="pres">
      <dgm:prSet presAssocID="{12FEF7B5-6DA6-4059-A5A6-C84A5D4DB7C2}" presName="Name5" presStyleLbl="vennNode1" presStyleIdx="1" presStyleCnt="4">
        <dgm:presLayoutVars>
          <dgm:bulletEnabled val="1"/>
        </dgm:presLayoutVars>
      </dgm:prSet>
      <dgm:spPr/>
    </dgm:pt>
    <dgm:pt modelId="{0FE1D85B-3B82-4098-8AC7-0B2B9A6D3B19}" type="pres">
      <dgm:prSet presAssocID="{919C9310-447F-48D1-9D15-9119B9096889}" presName="space" presStyleCnt="0"/>
      <dgm:spPr/>
    </dgm:pt>
    <dgm:pt modelId="{13CD84E6-6C40-4BAF-AEFC-496D902DC3DB}" type="pres">
      <dgm:prSet presAssocID="{D1CE29F1-3877-40B3-B40A-9BF6AED3A2C6}" presName="Name5" presStyleLbl="vennNode1" presStyleIdx="2" presStyleCnt="4">
        <dgm:presLayoutVars>
          <dgm:bulletEnabled val="1"/>
        </dgm:presLayoutVars>
      </dgm:prSet>
      <dgm:spPr/>
    </dgm:pt>
    <dgm:pt modelId="{5E18EDF3-8210-4756-A355-7FEB78422616}" type="pres">
      <dgm:prSet presAssocID="{C9621BE3-3518-4884-BACE-D0BA3A06BF34}" presName="space" presStyleCnt="0"/>
      <dgm:spPr/>
    </dgm:pt>
    <dgm:pt modelId="{52100567-5F18-4811-80F8-05CF7424E511}" type="pres">
      <dgm:prSet presAssocID="{DEC54050-B540-48E4-BBCA-D8FCA8E4FBA4}" presName="Name5" presStyleLbl="vennNode1" presStyleIdx="3" presStyleCnt="4">
        <dgm:presLayoutVars>
          <dgm:bulletEnabled val="1"/>
        </dgm:presLayoutVars>
      </dgm:prSet>
      <dgm:spPr/>
    </dgm:pt>
  </dgm:ptLst>
  <dgm:cxnLst>
    <dgm:cxn modelId="{1D0DEB3D-3274-4E0C-84EB-B33512D5B8A8}" type="presOf" srcId="{12FEF7B5-6DA6-4059-A5A6-C84A5D4DB7C2}" destId="{A1BB7496-EB38-49E4-B2A9-2946FC6AE430}" srcOrd="0" destOrd="0" presId="urn:microsoft.com/office/officeart/2005/8/layout/venn3"/>
    <dgm:cxn modelId="{4A319F43-C7CC-4CA3-8C84-895155327570}" type="presOf" srcId="{D1CE29F1-3877-40B3-B40A-9BF6AED3A2C6}" destId="{13CD84E6-6C40-4BAF-AEFC-496D902DC3DB}" srcOrd="0" destOrd="0" presId="urn:microsoft.com/office/officeart/2005/8/layout/venn3"/>
    <dgm:cxn modelId="{F62A0644-BCB6-44EB-B6DE-20784D210D35}" srcId="{39DDAA96-9BF4-4429-B6AD-9C9311CF7FB7}" destId="{DEC54050-B540-48E4-BBCA-D8FCA8E4FBA4}" srcOrd="3" destOrd="0" parTransId="{2FF8FE12-10D2-4460-8F8A-E865C8DFED26}" sibTransId="{6A9E5FE8-F333-4EA9-B9E7-62BAD1CB37EB}"/>
    <dgm:cxn modelId="{BD1CAC48-861B-4656-840A-5624BB65D9F3}" srcId="{39DDAA96-9BF4-4429-B6AD-9C9311CF7FB7}" destId="{A9B37B7C-00B8-4A6A-8E03-31E9DA8B9B5B}" srcOrd="0" destOrd="0" parTransId="{608059FD-AEC7-41BB-9010-0D464AFDFC6F}" sibTransId="{2A3B6A4D-72FC-4FDE-80BE-E2A4F86161A9}"/>
    <dgm:cxn modelId="{E66D628B-B05E-4D22-8D3A-2771C276F102}" srcId="{39DDAA96-9BF4-4429-B6AD-9C9311CF7FB7}" destId="{D1CE29F1-3877-40B3-B40A-9BF6AED3A2C6}" srcOrd="2" destOrd="0" parTransId="{D759C114-D8E4-4561-9DD0-66D8C4013E3A}" sibTransId="{C9621BE3-3518-4884-BACE-D0BA3A06BF34}"/>
    <dgm:cxn modelId="{F14FC895-0E26-478C-858D-AD5DE444C7FF}" type="presOf" srcId="{39DDAA96-9BF4-4429-B6AD-9C9311CF7FB7}" destId="{75621738-7E8E-41BD-AB26-345C75FE4D96}" srcOrd="0" destOrd="0" presId="urn:microsoft.com/office/officeart/2005/8/layout/venn3"/>
    <dgm:cxn modelId="{551600A2-4337-4653-A472-8B950E9F774E}" type="presOf" srcId="{A9B37B7C-00B8-4A6A-8E03-31E9DA8B9B5B}" destId="{7503960E-0E16-4CE7-BC64-10F09C8015EB}" srcOrd="0" destOrd="0" presId="urn:microsoft.com/office/officeart/2005/8/layout/venn3"/>
    <dgm:cxn modelId="{509E2CB1-8DD3-4F4F-BD73-FF41FF2CC6E2}" type="presOf" srcId="{DEC54050-B540-48E4-BBCA-D8FCA8E4FBA4}" destId="{52100567-5F18-4811-80F8-05CF7424E511}" srcOrd="0" destOrd="0" presId="urn:microsoft.com/office/officeart/2005/8/layout/venn3"/>
    <dgm:cxn modelId="{40DECEE1-5916-4DC2-8C07-0544918A439B}" srcId="{39DDAA96-9BF4-4429-B6AD-9C9311CF7FB7}" destId="{12FEF7B5-6DA6-4059-A5A6-C84A5D4DB7C2}" srcOrd="1" destOrd="0" parTransId="{6DD58DBB-BBDE-4536-AFB9-A081EA948F1B}" sibTransId="{919C9310-447F-48D1-9D15-9119B9096889}"/>
    <dgm:cxn modelId="{E829D72F-553A-49FA-B12F-9CCC7E1F2672}" type="presParOf" srcId="{75621738-7E8E-41BD-AB26-345C75FE4D96}" destId="{7503960E-0E16-4CE7-BC64-10F09C8015EB}" srcOrd="0" destOrd="0" presId="urn:microsoft.com/office/officeart/2005/8/layout/venn3"/>
    <dgm:cxn modelId="{212040CC-2E1A-4692-8092-AD4B20FDB3B3}" type="presParOf" srcId="{75621738-7E8E-41BD-AB26-345C75FE4D96}" destId="{B6B653E3-1C62-4CF8-9C50-541A4C9A7B56}" srcOrd="1" destOrd="0" presId="urn:microsoft.com/office/officeart/2005/8/layout/venn3"/>
    <dgm:cxn modelId="{4262D78E-E06A-4731-8BC4-A31D887C10AF}" type="presParOf" srcId="{75621738-7E8E-41BD-AB26-345C75FE4D96}" destId="{A1BB7496-EB38-49E4-B2A9-2946FC6AE430}" srcOrd="2" destOrd="0" presId="urn:microsoft.com/office/officeart/2005/8/layout/venn3"/>
    <dgm:cxn modelId="{B636095A-D8BE-4B6E-962F-7B48C5F4064C}" type="presParOf" srcId="{75621738-7E8E-41BD-AB26-345C75FE4D96}" destId="{0FE1D85B-3B82-4098-8AC7-0B2B9A6D3B19}" srcOrd="3" destOrd="0" presId="urn:microsoft.com/office/officeart/2005/8/layout/venn3"/>
    <dgm:cxn modelId="{AB263E90-6D27-4AEF-A94A-73DA529E78A0}" type="presParOf" srcId="{75621738-7E8E-41BD-AB26-345C75FE4D96}" destId="{13CD84E6-6C40-4BAF-AEFC-496D902DC3DB}" srcOrd="4" destOrd="0" presId="urn:microsoft.com/office/officeart/2005/8/layout/venn3"/>
    <dgm:cxn modelId="{E9B95678-5EE4-4DE5-8CB7-2199E1E3BD80}" type="presParOf" srcId="{75621738-7E8E-41BD-AB26-345C75FE4D96}" destId="{5E18EDF3-8210-4756-A355-7FEB78422616}" srcOrd="5" destOrd="0" presId="urn:microsoft.com/office/officeart/2005/8/layout/venn3"/>
    <dgm:cxn modelId="{048EA612-EED0-4881-AD58-264BCDD71611}" type="presParOf" srcId="{75621738-7E8E-41BD-AB26-345C75FE4D96}" destId="{52100567-5F18-4811-80F8-05CF7424E511}"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7D79D2-CD9D-403A-BCCD-9047B869F4E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78DE7FE-BD11-419D-B524-7D6C821ADF1D}">
      <dgm:prSet custT="1"/>
      <dgm:spPr/>
      <dgm:t>
        <a:bodyPr/>
        <a:lstStyle/>
        <a:p>
          <a:pPr>
            <a:lnSpc>
              <a:spcPct val="100000"/>
            </a:lnSpc>
            <a:defRPr cap="all"/>
          </a:pPr>
          <a:r>
            <a:rPr lang="en-US" sz="1800">
              <a:latin typeface="Arial" panose="020B0604020202020204" pitchFamily="34" charset="0"/>
              <a:cs typeface="Arial" panose="020B0604020202020204" pitchFamily="34" charset="0"/>
            </a:rPr>
            <a:t>Mobile phones off/</a:t>
          </a:r>
        </a:p>
        <a:p>
          <a:pPr>
            <a:lnSpc>
              <a:spcPct val="100000"/>
            </a:lnSpc>
            <a:defRPr cap="all"/>
          </a:pPr>
          <a:r>
            <a:rPr lang="en-US" sz="1800">
              <a:latin typeface="Arial" panose="020B0604020202020204" pitchFamily="34" charset="0"/>
              <a:cs typeface="Arial" panose="020B0604020202020204" pitchFamily="34" charset="0"/>
            </a:rPr>
            <a:t>silent</a:t>
          </a:r>
        </a:p>
      </dgm:t>
    </dgm:pt>
    <dgm:pt modelId="{5483998D-B216-4CD2-BE66-A2FD52ADA883}" type="parTrans" cxnId="{88BC943D-A2F1-4129-BC9D-1A06B868403D}">
      <dgm:prSet/>
      <dgm:spPr/>
      <dgm:t>
        <a:bodyPr/>
        <a:lstStyle/>
        <a:p>
          <a:endParaRPr lang="en-US"/>
        </a:p>
      </dgm:t>
    </dgm:pt>
    <dgm:pt modelId="{C1FECFEB-8029-4ADD-A5C8-CD10B3530DCF}" type="sibTrans" cxnId="{88BC943D-A2F1-4129-BC9D-1A06B868403D}">
      <dgm:prSet/>
      <dgm:spPr/>
      <dgm:t>
        <a:bodyPr/>
        <a:lstStyle/>
        <a:p>
          <a:endParaRPr lang="en-US"/>
        </a:p>
      </dgm:t>
    </dgm:pt>
    <dgm:pt modelId="{4D35C59A-C674-415E-AB1D-E707A205CB50}">
      <dgm:prSet custT="1"/>
      <dgm:spPr/>
      <dgm:t>
        <a:bodyPr/>
        <a:lstStyle/>
        <a:p>
          <a:pPr>
            <a:lnSpc>
              <a:spcPct val="100000"/>
            </a:lnSpc>
            <a:defRPr cap="all"/>
          </a:pPr>
          <a:r>
            <a:rPr lang="en-US" sz="1800">
              <a:latin typeface="Arial" panose="020B0604020202020204" pitchFamily="34" charset="0"/>
              <a:cs typeface="Arial" panose="020B0604020202020204" pitchFamily="34" charset="0"/>
            </a:rPr>
            <a:t>Camera on</a:t>
          </a:r>
        </a:p>
      </dgm:t>
    </dgm:pt>
    <dgm:pt modelId="{15625406-3465-44FA-9CC2-472092099ED5}" type="parTrans" cxnId="{29CEB23E-70FB-4E0C-AE89-7265D7208F0E}">
      <dgm:prSet/>
      <dgm:spPr/>
      <dgm:t>
        <a:bodyPr/>
        <a:lstStyle/>
        <a:p>
          <a:endParaRPr lang="en-US"/>
        </a:p>
      </dgm:t>
    </dgm:pt>
    <dgm:pt modelId="{813DED17-2CE9-49FE-B46B-7864F194A096}" type="sibTrans" cxnId="{29CEB23E-70FB-4E0C-AE89-7265D7208F0E}">
      <dgm:prSet/>
      <dgm:spPr/>
      <dgm:t>
        <a:bodyPr/>
        <a:lstStyle/>
        <a:p>
          <a:endParaRPr lang="en-US"/>
        </a:p>
      </dgm:t>
    </dgm:pt>
    <dgm:pt modelId="{56B8BE78-95E5-44C5-94E4-34341A27BB6E}">
      <dgm:prSet custT="1"/>
      <dgm:spPr/>
      <dgm:t>
        <a:bodyPr/>
        <a:lstStyle/>
        <a:p>
          <a:pPr>
            <a:lnSpc>
              <a:spcPct val="100000"/>
            </a:lnSpc>
            <a:defRPr cap="all"/>
          </a:pPr>
          <a:r>
            <a:rPr lang="en-US" sz="1800">
              <a:latin typeface="Arial" panose="020B0604020202020204" pitchFamily="34" charset="0"/>
              <a:cs typeface="Arial" panose="020B0604020202020204" pitchFamily="34" charset="0"/>
            </a:rPr>
            <a:t>Active listening</a:t>
          </a:r>
        </a:p>
      </dgm:t>
    </dgm:pt>
    <dgm:pt modelId="{FFFFBC5E-49CB-495B-9028-71FE931D7532}" type="parTrans" cxnId="{276A879A-AEB4-4C35-8CD4-695B8699370F}">
      <dgm:prSet/>
      <dgm:spPr/>
      <dgm:t>
        <a:bodyPr/>
        <a:lstStyle/>
        <a:p>
          <a:endParaRPr lang="en-US"/>
        </a:p>
      </dgm:t>
    </dgm:pt>
    <dgm:pt modelId="{5C6EFE7E-751C-41B8-9A90-04818F4E1149}" type="sibTrans" cxnId="{276A879A-AEB4-4C35-8CD4-695B8699370F}">
      <dgm:prSet/>
      <dgm:spPr/>
      <dgm:t>
        <a:bodyPr/>
        <a:lstStyle/>
        <a:p>
          <a:endParaRPr lang="en-US"/>
        </a:p>
      </dgm:t>
    </dgm:pt>
    <dgm:pt modelId="{2AFA0AA4-06CD-43B1-8E7B-4C9946FA5AAE}">
      <dgm:prSet custT="1"/>
      <dgm:spPr/>
      <dgm:t>
        <a:bodyPr/>
        <a:lstStyle/>
        <a:p>
          <a:pPr>
            <a:lnSpc>
              <a:spcPct val="100000"/>
            </a:lnSpc>
            <a:defRPr cap="all"/>
          </a:pPr>
          <a:r>
            <a:rPr lang="en-US" sz="1800">
              <a:latin typeface="Arial" panose="020B0604020202020204" pitchFamily="34" charset="0"/>
              <a:cs typeface="Arial" panose="020B0604020202020204" pitchFamily="34" charset="0"/>
            </a:rPr>
            <a:t>Join in</a:t>
          </a:r>
        </a:p>
      </dgm:t>
    </dgm:pt>
    <dgm:pt modelId="{1A633BDB-DC6D-41BA-AE6F-53C8EBE212E3}" type="parTrans" cxnId="{0423917B-FA9A-46DC-BE63-464ECDE09F18}">
      <dgm:prSet/>
      <dgm:spPr/>
      <dgm:t>
        <a:bodyPr/>
        <a:lstStyle/>
        <a:p>
          <a:endParaRPr lang="en-US"/>
        </a:p>
      </dgm:t>
    </dgm:pt>
    <dgm:pt modelId="{9DE16D32-34C3-418E-B53E-402257B96AF3}" type="sibTrans" cxnId="{0423917B-FA9A-46DC-BE63-464ECDE09F18}">
      <dgm:prSet/>
      <dgm:spPr/>
      <dgm:t>
        <a:bodyPr/>
        <a:lstStyle/>
        <a:p>
          <a:endParaRPr lang="en-US"/>
        </a:p>
      </dgm:t>
    </dgm:pt>
    <dgm:pt modelId="{D335C539-50B8-46BC-8BE7-1C88F490C23C}">
      <dgm:prSet custT="1"/>
      <dgm:spPr/>
      <dgm:t>
        <a:bodyPr/>
        <a:lstStyle/>
        <a:p>
          <a:pPr>
            <a:lnSpc>
              <a:spcPct val="100000"/>
            </a:lnSpc>
            <a:defRPr cap="all"/>
          </a:pPr>
          <a:r>
            <a:rPr lang="en-US" sz="1800">
              <a:latin typeface="Arial" panose="020B0604020202020204" pitchFamily="34" charset="0"/>
              <a:cs typeface="Arial" panose="020B0604020202020204" pitchFamily="34" charset="0"/>
            </a:rPr>
            <a:t>Be respectful of others</a:t>
          </a:r>
        </a:p>
      </dgm:t>
    </dgm:pt>
    <dgm:pt modelId="{59552143-ABDD-472A-9187-0423E25F515D}" type="parTrans" cxnId="{28472089-7CAC-4876-AD43-7EF7B7FAEFFF}">
      <dgm:prSet/>
      <dgm:spPr/>
      <dgm:t>
        <a:bodyPr/>
        <a:lstStyle/>
        <a:p>
          <a:endParaRPr lang="en-GB"/>
        </a:p>
      </dgm:t>
    </dgm:pt>
    <dgm:pt modelId="{9DF223B8-7016-45CB-9375-2CE44481ECF2}" type="sibTrans" cxnId="{28472089-7CAC-4876-AD43-7EF7B7FAEFFF}">
      <dgm:prSet/>
      <dgm:spPr/>
      <dgm:t>
        <a:bodyPr/>
        <a:lstStyle/>
        <a:p>
          <a:endParaRPr lang="en-GB"/>
        </a:p>
      </dgm:t>
    </dgm:pt>
    <dgm:pt modelId="{2B79C581-F4AF-415A-892F-0F695BC15680}" type="pres">
      <dgm:prSet presAssocID="{9E7D79D2-CD9D-403A-BCCD-9047B869F4EC}" presName="root" presStyleCnt="0">
        <dgm:presLayoutVars>
          <dgm:dir/>
          <dgm:resizeHandles val="exact"/>
        </dgm:presLayoutVars>
      </dgm:prSet>
      <dgm:spPr/>
    </dgm:pt>
    <dgm:pt modelId="{8C1C80EB-C896-44FD-9286-D75FC9CAE63E}" type="pres">
      <dgm:prSet presAssocID="{978DE7FE-BD11-419D-B524-7D6C821ADF1D}" presName="compNode" presStyleCnt="0"/>
      <dgm:spPr/>
    </dgm:pt>
    <dgm:pt modelId="{370B6166-B1B6-47D0-B11E-5D9D792D0FAE}" type="pres">
      <dgm:prSet presAssocID="{978DE7FE-BD11-419D-B524-7D6C821ADF1D}" presName="iconBgRect" presStyleLbl="bgShp" presStyleIdx="0" presStyleCnt="5"/>
      <dgm:spPr>
        <a:solidFill>
          <a:srgbClr val="002855"/>
        </a:solidFill>
      </dgm:spPr>
    </dgm:pt>
    <dgm:pt modelId="{84B73C95-0CBB-448B-ABF1-92FB38991AC2}" type="pres">
      <dgm:prSet presAssocID="{978DE7FE-BD11-419D-B524-7D6C821ADF1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0AD6C9DF-A53B-44F0-A074-D56C3280BA60}" type="pres">
      <dgm:prSet presAssocID="{978DE7FE-BD11-419D-B524-7D6C821ADF1D}" presName="spaceRect" presStyleCnt="0"/>
      <dgm:spPr/>
    </dgm:pt>
    <dgm:pt modelId="{ACF9AE46-A7D4-4EF8-BE59-D5B77E714853}" type="pres">
      <dgm:prSet presAssocID="{978DE7FE-BD11-419D-B524-7D6C821ADF1D}" presName="textRect" presStyleLbl="revTx" presStyleIdx="0" presStyleCnt="5">
        <dgm:presLayoutVars>
          <dgm:chMax val="1"/>
          <dgm:chPref val="1"/>
        </dgm:presLayoutVars>
      </dgm:prSet>
      <dgm:spPr/>
    </dgm:pt>
    <dgm:pt modelId="{FC3FE90F-A8BE-4462-87BE-FBAF1477433B}" type="pres">
      <dgm:prSet presAssocID="{C1FECFEB-8029-4ADD-A5C8-CD10B3530DCF}" presName="sibTrans" presStyleCnt="0"/>
      <dgm:spPr/>
    </dgm:pt>
    <dgm:pt modelId="{555C5211-CB5E-49BF-81ED-72A8FAE2EF65}" type="pres">
      <dgm:prSet presAssocID="{4D35C59A-C674-415E-AB1D-E707A205CB50}" presName="compNode" presStyleCnt="0"/>
      <dgm:spPr/>
    </dgm:pt>
    <dgm:pt modelId="{A9F655C8-02E9-4BCE-808A-EA007BB0B02C}" type="pres">
      <dgm:prSet presAssocID="{4D35C59A-C674-415E-AB1D-E707A205CB50}" presName="iconBgRect" presStyleLbl="bgShp" presStyleIdx="1" presStyleCnt="5"/>
      <dgm:spPr>
        <a:solidFill>
          <a:srgbClr val="CE0F69"/>
        </a:solidFill>
      </dgm:spPr>
    </dgm:pt>
    <dgm:pt modelId="{0E0D494E-9263-4757-BED4-384770BFC9F4}" type="pres">
      <dgm:prSet presAssocID="{4D35C59A-C674-415E-AB1D-E707A205CB5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mera"/>
        </a:ext>
      </dgm:extLst>
    </dgm:pt>
    <dgm:pt modelId="{7E6618AC-62FC-475E-9ED6-F865E1C6E056}" type="pres">
      <dgm:prSet presAssocID="{4D35C59A-C674-415E-AB1D-E707A205CB50}" presName="spaceRect" presStyleCnt="0"/>
      <dgm:spPr/>
    </dgm:pt>
    <dgm:pt modelId="{3B02870A-14CF-42B7-B2CD-FC269D7550BF}" type="pres">
      <dgm:prSet presAssocID="{4D35C59A-C674-415E-AB1D-E707A205CB50}" presName="textRect" presStyleLbl="revTx" presStyleIdx="1" presStyleCnt="5">
        <dgm:presLayoutVars>
          <dgm:chMax val="1"/>
          <dgm:chPref val="1"/>
        </dgm:presLayoutVars>
      </dgm:prSet>
      <dgm:spPr/>
    </dgm:pt>
    <dgm:pt modelId="{B25CB2D1-E84D-402A-A4C5-531DF8A8F6C4}" type="pres">
      <dgm:prSet presAssocID="{813DED17-2CE9-49FE-B46B-7864F194A096}" presName="sibTrans" presStyleCnt="0"/>
      <dgm:spPr/>
    </dgm:pt>
    <dgm:pt modelId="{0822AC80-4B5B-4C61-BB45-60EF081D9694}" type="pres">
      <dgm:prSet presAssocID="{56B8BE78-95E5-44C5-94E4-34341A27BB6E}" presName="compNode" presStyleCnt="0"/>
      <dgm:spPr/>
    </dgm:pt>
    <dgm:pt modelId="{9F711375-FA89-403A-8398-069D036D50B5}" type="pres">
      <dgm:prSet presAssocID="{56B8BE78-95E5-44C5-94E4-34341A27BB6E}" presName="iconBgRect" presStyleLbl="bgShp" presStyleIdx="2" presStyleCnt="5"/>
      <dgm:spPr>
        <a:solidFill>
          <a:srgbClr val="002855"/>
        </a:solidFill>
      </dgm:spPr>
    </dgm:pt>
    <dgm:pt modelId="{E6AEE02D-ADE6-44C0-9037-2288578CB9B0}" type="pres">
      <dgm:prSet presAssocID="{56B8BE78-95E5-44C5-94E4-34341A27BB6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phones"/>
        </a:ext>
      </dgm:extLst>
    </dgm:pt>
    <dgm:pt modelId="{9591222E-2D2F-44CC-BD82-F3EDF69F6083}" type="pres">
      <dgm:prSet presAssocID="{56B8BE78-95E5-44C5-94E4-34341A27BB6E}" presName="spaceRect" presStyleCnt="0"/>
      <dgm:spPr/>
    </dgm:pt>
    <dgm:pt modelId="{2301DE35-8BD6-413B-AF89-A81B9DFD0744}" type="pres">
      <dgm:prSet presAssocID="{56B8BE78-95E5-44C5-94E4-34341A27BB6E}" presName="textRect" presStyleLbl="revTx" presStyleIdx="2" presStyleCnt="5">
        <dgm:presLayoutVars>
          <dgm:chMax val="1"/>
          <dgm:chPref val="1"/>
        </dgm:presLayoutVars>
      </dgm:prSet>
      <dgm:spPr/>
    </dgm:pt>
    <dgm:pt modelId="{065C49AB-27FE-4BD4-B907-F8E9F84B6BE1}" type="pres">
      <dgm:prSet presAssocID="{5C6EFE7E-751C-41B8-9A90-04818F4E1149}" presName="sibTrans" presStyleCnt="0"/>
      <dgm:spPr/>
    </dgm:pt>
    <dgm:pt modelId="{69676A5A-F94C-4095-8751-23E557993FC0}" type="pres">
      <dgm:prSet presAssocID="{2AFA0AA4-06CD-43B1-8E7B-4C9946FA5AAE}" presName="compNode" presStyleCnt="0"/>
      <dgm:spPr/>
    </dgm:pt>
    <dgm:pt modelId="{58BED8CA-3B1A-424E-99BC-30609DD1C7EA}" type="pres">
      <dgm:prSet presAssocID="{2AFA0AA4-06CD-43B1-8E7B-4C9946FA5AAE}" presName="iconBgRect" presStyleLbl="bgShp" presStyleIdx="3" presStyleCnt="5"/>
      <dgm:spPr>
        <a:solidFill>
          <a:srgbClr val="CE0F69"/>
        </a:solidFill>
      </dgm:spPr>
    </dgm:pt>
    <dgm:pt modelId="{9359F32F-BD34-4FE3-AA3D-FDC4329F1B4A}" type="pres">
      <dgm:prSet presAssocID="{2AFA0AA4-06CD-43B1-8E7B-4C9946FA5AA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nk"/>
        </a:ext>
      </dgm:extLst>
    </dgm:pt>
    <dgm:pt modelId="{8D2CBA72-F8C4-499A-B64C-993AC25DEBB7}" type="pres">
      <dgm:prSet presAssocID="{2AFA0AA4-06CD-43B1-8E7B-4C9946FA5AAE}" presName="spaceRect" presStyleCnt="0"/>
      <dgm:spPr/>
    </dgm:pt>
    <dgm:pt modelId="{B084751A-B212-46DA-AEEC-F2A81460C11E}" type="pres">
      <dgm:prSet presAssocID="{2AFA0AA4-06CD-43B1-8E7B-4C9946FA5AAE}" presName="textRect" presStyleLbl="revTx" presStyleIdx="3" presStyleCnt="5">
        <dgm:presLayoutVars>
          <dgm:chMax val="1"/>
          <dgm:chPref val="1"/>
        </dgm:presLayoutVars>
      </dgm:prSet>
      <dgm:spPr/>
    </dgm:pt>
    <dgm:pt modelId="{0796F7CD-7E56-4648-A50C-EAB5936E7391}" type="pres">
      <dgm:prSet presAssocID="{9DE16D32-34C3-418E-B53E-402257B96AF3}" presName="sibTrans" presStyleCnt="0"/>
      <dgm:spPr/>
    </dgm:pt>
    <dgm:pt modelId="{DB91DDD9-4B6A-4863-A59C-6998C31245F1}" type="pres">
      <dgm:prSet presAssocID="{D335C539-50B8-46BC-8BE7-1C88F490C23C}" presName="compNode" presStyleCnt="0"/>
      <dgm:spPr/>
    </dgm:pt>
    <dgm:pt modelId="{586FD785-BEB1-4FD3-8CFD-0ACB1A86D7DE}" type="pres">
      <dgm:prSet presAssocID="{D335C539-50B8-46BC-8BE7-1C88F490C23C}" presName="iconBgRect" presStyleLbl="bgShp" presStyleIdx="4" presStyleCnt="5" custLinFactNeighborX="-20368" custLinFactNeighborY="1191"/>
      <dgm:spPr>
        <a:solidFill>
          <a:srgbClr val="002855"/>
        </a:solidFill>
      </dgm:spPr>
    </dgm:pt>
    <dgm:pt modelId="{BCF6638E-A319-41F5-BC63-E232158F54E8}" type="pres">
      <dgm:prSet presAssocID="{D335C539-50B8-46BC-8BE7-1C88F490C23C}" presName="iconRect" presStyleLbl="node1" presStyleIdx="4" presStyleCnt="5" custLinFactX="-26565" custLinFactY="200000" custLinFactNeighborX="-100000" custLinFactNeighborY="264870"/>
      <dgm:spPr>
        <a:noFill/>
      </dgm:spPr>
    </dgm:pt>
    <dgm:pt modelId="{A7303DF8-F6E1-472E-A2B3-ED73DC90E551}" type="pres">
      <dgm:prSet presAssocID="{D335C539-50B8-46BC-8BE7-1C88F490C23C}" presName="spaceRect" presStyleCnt="0"/>
      <dgm:spPr/>
    </dgm:pt>
    <dgm:pt modelId="{A50F76C7-EE73-4D00-B5C9-5F9220B18D3A}" type="pres">
      <dgm:prSet presAssocID="{D335C539-50B8-46BC-8BE7-1C88F490C23C}" presName="textRect" presStyleLbl="revTx" presStyleIdx="4" presStyleCnt="5" custLinFactNeighborX="-10627" custLinFactNeighborY="-12807">
        <dgm:presLayoutVars>
          <dgm:chMax val="1"/>
          <dgm:chPref val="1"/>
        </dgm:presLayoutVars>
      </dgm:prSet>
      <dgm:spPr/>
    </dgm:pt>
  </dgm:ptLst>
  <dgm:cxnLst>
    <dgm:cxn modelId="{AF8B6803-9670-4D60-97BE-AC8DCE0A05F0}" type="presOf" srcId="{56B8BE78-95E5-44C5-94E4-34341A27BB6E}" destId="{2301DE35-8BD6-413B-AF89-A81B9DFD0744}" srcOrd="0" destOrd="0" presId="urn:microsoft.com/office/officeart/2018/5/layout/IconCircleLabelList"/>
    <dgm:cxn modelId="{88BC943D-A2F1-4129-BC9D-1A06B868403D}" srcId="{9E7D79D2-CD9D-403A-BCCD-9047B869F4EC}" destId="{978DE7FE-BD11-419D-B524-7D6C821ADF1D}" srcOrd="0" destOrd="0" parTransId="{5483998D-B216-4CD2-BE66-A2FD52ADA883}" sibTransId="{C1FECFEB-8029-4ADD-A5C8-CD10B3530DCF}"/>
    <dgm:cxn modelId="{29CEB23E-70FB-4E0C-AE89-7265D7208F0E}" srcId="{9E7D79D2-CD9D-403A-BCCD-9047B869F4EC}" destId="{4D35C59A-C674-415E-AB1D-E707A205CB50}" srcOrd="1" destOrd="0" parTransId="{15625406-3465-44FA-9CC2-472092099ED5}" sibTransId="{813DED17-2CE9-49FE-B46B-7864F194A096}"/>
    <dgm:cxn modelId="{3BBD8043-F9B3-4E1A-92D0-BD35BACA757C}" type="presOf" srcId="{D335C539-50B8-46BC-8BE7-1C88F490C23C}" destId="{A50F76C7-EE73-4D00-B5C9-5F9220B18D3A}" srcOrd="0" destOrd="0" presId="urn:microsoft.com/office/officeart/2018/5/layout/IconCircleLabelList"/>
    <dgm:cxn modelId="{FE5A5D47-F993-4395-9199-B79309CB6A04}" type="presOf" srcId="{978DE7FE-BD11-419D-B524-7D6C821ADF1D}" destId="{ACF9AE46-A7D4-4EF8-BE59-D5B77E714853}" srcOrd="0" destOrd="0" presId="urn:microsoft.com/office/officeart/2018/5/layout/IconCircleLabelList"/>
    <dgm:cxn modelId="{0423917B-FA9A-46DC-BE63-464ECDE09F18}" srcId="{9E7D79D2-CD9D-403A-BCCD-9047B869F4EC}" destId="{2AFA0AA4-06CD-43B1-8E7B-4C9946FA5AAE}" srcOrd="3" destOrd="0" parTransId="{1A633BDB-DC6D-41BA-AE6F-53C8EBE212E3}" sibTransId="{9DE16D32-34C3-418E-B53E-402257B96AF3}"/>
    <dgm:cxn modelId="{28472089-7CAC-4876-AD43-7EF7B7FAEFFF}" srcId="{9E7D79D2-CD9D-403A-BCCD-9047B869F4EC}" destId="{D335C539-50B8-46BC-8BE7-1C88F490C23C}" srcOrd="4" destOrd="0" parTransId="{59552143-ABDD-472A-9187-0423E25F515D}" sibTransId="{9DF223B8-7016-45CB-9375-2CE44481ECF2}"/>
    <dgm:cxn modelId="{ADF35689-8DAF-49D7-8CBD-56D5F62E0865}" type="presOf" srcId="{4D35C59A-C674-415E-AB1D-E707A205CB50}" destId="{3B02870A-14CF-42B7-B2CD-FC269D7550BF}" srcOrd="0" destOrd="0" presId="urn:microsoft.com/office/officeart/2018/5/layout/IconCircleLabelList"/>
    <dgm:cxn modelId="{022EBB8D-814F-42A8-A33C-83FE56DA9792}" type="presOf" srcId="{9E7D79D2-CD9D-403A-BCCD-9047B869F4EC}" destId="{2B79C581-F4AF-415A-892F-0F695BC15680}" srcOrd="0" destOrd="0" presId="urn:microsoft.com/office/officeart/2018/5/layout/IconCircleLabelList"/>
    <dgm:cxn modelId="{276A879A-AEB4-4C35-8CD4-695B8699370F}" srcId="{9E7D79D2-CD9D-403A-BCCD-9047B869F4EC}" destId="{56B8BE78-95E5-44C5-94E4-34341A27BB6E}" srcOrd="2" destOrd="0" parTransId="{FFFFBC5E-49CB-495B-9028-71FE931D7532}" sibTransId="{5C6EFE7E-751C-41B8-9A90-04818F4E1149}"/>
    <dgm:cxn modelId="{26B798BE-5B42-447B-89FB-DD4309545451}" type="presOf" srcId="{2AFA0AA4-06CD-43B1-8E7B-4C9946FA5AAE}" destId="{B084751A-B212-46DA-AEEC-F2A81460C11E}" srcOrd="0" destOrd="0" presId="urn:microsoft.com/office/officeart/2018/5/layout/IconCircleLabelList"/>
    <dgm:cxn modelId="{82F52127-4619-4FDA-A011-3406570E229A}" type="presParOf" srcId="{2B79C581-F4AF-415A-892F-0F695BC15680}" destId="{8C1C80EB-C896-44FD-9286-D75FC9CAE63E}" srcOrd="0" destOrd="0" presId="urn:microsoft.com/office/officeart/2018/5/layout/IconCircleLabelList"/>
    <dgm:cxn modelId="{4393D341-1510-4B42-8F6B-FFD27BA3C5CD}" type="presParOf" srcId="{8C1C80EB-C896-44FD-9286-D75FC9CAE63E}" destId="{370B6166-B1B6-47D0-B11E-5D9D792D0FAE}" srcOrd="0" destOrd="0" presId="urn:microsoft.com/office/officeart/2018/5/layout/IconCircleLabelList"/>
    <dgm:cxn modelId="{363FBE1A-870D-4171-B6E2-7CAECE208246}" type="presParOf" srcId="{8C1C80EB-C896-44FD-9286-D75FC9CAE63E}" destId="{84B73C95-0CBB-448B-ABF1-92FB38991AC2}" srcOrd="1" destOrd="0" presId="urn:microsoft.com/office/officeart/2018/5/layout/IconCircleLabelList"/>
    <dgm:cxn modelId="{67137AA7-5EDE-48D7-8333-ED19771E04F1}" type="presParOf" srcId="{8C1C80EB-C896-44FD-9286-D75FC9CAE63E}" destId="{0AD6C9DF-A53B-44F0-A074-D56C3280BA60}" srcOrd="2" destOrd="0" presId="urn:microsoft.com/office/officeart/2018/5/layout/IconCircleLabelList"/>
    <dgm:cxn modelId="{700B8AF6-2723-44A1-BD50-F834FA4EC99A}" type="presParOf" srcId="{8C1C80EB-C896-44FD-9286-D75FC9CAE63E}" destId="{ACF9AE46-A7D4-4EF8-BE59-D5B77E714853}" srcOrd="3" destOrd="0" presId="urn:microsoft.com/office/officeart/2018/5/layout/IconCircleLabelList"/>
    <dgm:cxn modelId="{81EB932B-46AA-49B1-9B55-19341EAFFF5C}" type="presParOf" srcId="{2B79C581-F4AF-415A-892F-0F695BC15680}" destId="{FC3FE90F-A8BE-4462-87BE-FBAF1477433B}" srcOrd="1" destOrd="0" presId="urn:microsoft.com/office/officeart/2018/5/layout/IconCircleLabelList"/>
    <dgm:cxn modelId="{34254B53-323E-4110-8FEE-8D80D8F0A14E}" type="presParOf" srcId="{2B79C581-F4AF-415A-892F-0F695BC15680}" destId="{555C5211-CB5E-49BF-81ED-72A8FAE2EF65}" srcOrd="2" destOrd="0" presId="urn:microsoft.com/office/officeart/2018/5/layout/IconCircleLabelList"/>
    <dgm:cxn modelId="{441DC0A2-386D-4A92-A47F-A162DBB4BA8E}" type="presParOf" srcId="{555C5211-CB5E-49BF-81ED-72A8FAE2EF65}" destId="{A9F655C8-02E9-4BCE-808A-EA007BB0B02C}" srcOrd="0" destOrd="0" presId="urn:microsoft.com/office/officeart/2018/5/layout/IconCircleLabelList"/>
    <dgm:cxn modelId="{3AA1D5BB-AEFC-47AD-9E5A-3578EC3EAB8E}" type="presParOf" srcId="{555C5211-CB5E-49BF-81ED-72A8FAE2EF65}" destId="{0E0D494E-9263-4757-BED4-384770BFC9F4}" srcOrd="1" destOrd="0" presId="urn:microsoft.com/office/officeart/2018/5/layout/IconCircleLabelList"/>
    <dgm:cxn modelId="{BC0C96CE-C1F3-4C01-9754-CF3912B3F499}" type="presParOf" srcId="{555C5211-CB5E-49BF-81ED-72A8FAE2EF65}" destId="{7E6618AC-62FC-475E-9ED6-F865E1C6E056}" srcOrd="2" destOrd="0" presId="urn:microsoft.com/office/officeart/2018/5/layout/IconCircleLabelList"/>
    <dgm:cxn modelId="{6B2A721E-0BDF-41E7-8311-D27FEEE91CD4}" type="presParOf" srcId="{555C5211-CB5E-49BF-81ED-72A8FAE2EF65}" destId="{3B02870A-14CF-42B7-B2CD-FC269D7550BF}" srcOrd="3" destOrd="0" presId="urn:microsoft.com/office/officeart/2018/5/layout/IconCircleLabelList"/>
    <dgm:cxn modelId="{42474515-3CE0-4E7E-80C7-7C7B5D57380F}" type="presParOf" srcId="{2B79C581-F4AF-415A-892F-0F695BC15680}" destId="{B25CB2D1-E84D-402A-A4C5-531DF8A8F6C4}" srcOrd="3" destOrd="0" presId="urn:microsoft.com/office/officeart/2018/5/layout/IconCircleLabelList"/>
    <dgm:cxn modelId="{E561DFBC-96F2-44C6-A63A-7CD71A6E53BD}" type="presParOf" srcId="{2B79C581-F4AF-415A-892F-0F695BC15680}" destId="{0822AC80-4B5B-4C61-BB45-60EF081D9694}" srcOrd="4" destOrd="0" presId="urn:microsoft.com/office/officeart/2018/5/layout/IconCircleLabelList"/>
    <dgm:cxn modelId="{7CEF2DC3-C151-4390-8410-36C017B339B4}" type="presParOf" srcId="{0822AC80-4B5B-4C61-BB45-60EF081D9694}" destId="{9F711375-FA89-403A-8398-069D036D50B5}" srcOrd="0" destOrd="0" presId="urn:microsoft.com/office/officeart/2018/5/layout/IconCircleLabelList"/>
    <dgm:cxn modelId="{A076AAE3-41C6-46C2-8BBB-1B0005878890}" type="presParOf" srcId="{0822AC80-4B5B-4C61-BB45-60EF081D9694}" destId="{E6AEE02D-ADE6-44C0-9037-2288578CB9B0}" srcOrd="1" destOrd="0" presId="urn:microsoft.com/office/officeart/2018/5/layout/IconCircleLabelList"/>
    <dgm:cxn modelId="{95A3382A-3C6B-4EA2-9413-A12DFC82794A}" type="presParOf" srcId="{0822AC80-4B5B-4C61-BB45-60EF081D9694}" destId="{9591222E-2D2F-44CC-BD82-F3EDF69F6083}" srcOrd="2" destOrd="0" presId="urn:microsoft.com/office/officeart/2018/5/layout/IconCircleLabelList"/>
    <dgm:cxn modelId="{BD54BBE6-B36E-40CC-9AB2-DE521F5675A4}" type="presParOf" srcId="{0822AC80-4B5B-4C61-BB45-60EF081D9694}" destId="{2301DE35-8BD6-413B-AF89-A81B9DFD0744}" srcOrd="3" destOrd="0" presId="urn:microsoft.com/office/officeart/2018/5/layout/IconCircleLabelList"/>
    <dgm:cxn modelId="{D5FB3D0C-CB46-45CB-A475-2800414EDDA3}" type="presParOf" srcId="{2B79C581-F4AF-415A-892F-0F695BC15680}" destId="{065C49AB-27FE-4BD4-B907-F8E9F84B6BE1}" srcOrd="5" destOrd="0" presId="urn:microsoft.com/office/officeart/2018/5/layout/IconCircleLabelList"/>
    <dgm:cxn modelId="{F8F4DDE5-4D83-44FC-A09F-2E00D85A89C4}" type="presParOf" srcId="{2B79C581-F4AF-415A-892F-0F695BC15680}" destId="{69676A5A-F94C-4095-8751-23E557993FC0}" srcOrd="6" destOrd="0" presId="urn:microsoft.com/office/officeart/2018/5/layout/IconCircleLabelList"/>
    <dgm:cxn modelId="{593AD877-2211-4B22-B339-CE80DE409BF6}" type="presParOf" srcId="{69676A5A-F94C-4095-8751-23E557993FC0}" destId="{58BED8CA-3B1A-424E-99BC-30609DD1C7EA}" srcOrd="0" destOrd="0" presId="urn:microsoft.com/office/officeart/2018/5/layout/IconCircleLabelList"/>
    <dgm:cxn modelId="{0C27AE95-643D-4BFF-B4F9-D295FBAAD158}" type="presParOf" srcId="{69676A5A-F94C-4095-8751-23E557993FC0}" destId="{9359F32F-BD34-4FE3-AA3D-FDC4329F1B4A}" srcOrd="1" destOrd="0" presId="urn:microsoft.com/office/officeart/2018/5/layout/IconCircleLabelList"/>
    <dgm:cxn modelId="{52AFD6B7-0520-4193-BBA7-8612330A7C3B}" type="presParOf" srcId="{69676A5A-F94C-4095-8751-23E557993FC0}" destId="{8D2CBA72-F8C4-499A-B64C-993AC25DEBB7}" srcOrd="2" destOrd="0" presId="urn:microsoft.com/office/officeart/2018/5/layout/IconCircleLabelList"/>
    <dgm:cxn modelId="{8198130A-A117-405F-A2A1-9A698A1C0B6A}" type="presParOf" srcId="{69676A5A-F94C-4095-8751-23E557993FC0}" destId="{B084751A-B212-46DA-AEEC-F2A81460C11E}" srcOrd="3" destOrd="0" presId="urn:microsoft.com/office/officeart/2018/5/layout/IconCircleLabelList"/>
    <dgm:cxn modelId="{99759215-C3F1-4469-AEF5-3A0415831824}" type="presParOf" srcId="{2B79C581-F4AF-415A-892F-0F695BC15680}" destId="{0796F7CD-7E56-4648-A50C-EAB5936E7391}" srcOrd="7" destOrd="0" presId="urn:microsoft.com/office/officeart/2018/5/layout/IconCircleLabelList"/>
    <dgm:cxn modelId="{CC3C7756-3352-4841-AFFB-1F9321D1E691}" type="presParOf" srcId="{2B79C581-F4AF-415A-892F-0F695BC15680}" destId="{DB91DDD9-4B6A-4863-A59C-6998C31245F1}" srcOrd="8" destOrd="0" presId="urn:microsoft.com/office/officeart/2018/5/layout/IconCircleLabelList"/>
    <dgm:cxn modelId="{78D175DD-1CB9-434A-B06E-3DC040616B5E}" type="presParOf" srcId="{DB91DDD9-4B6A-4863-A59C-6998C31245F1}" destId="{586FD785-BEB1-4FD3-8CFD-0ACB1A86D7DE}" srcOrd="0" destOrd="0" presId="urn:microsoft.com/office/officeart/2018/5/layout/IconCircleLabelList"/>
    <dgm:cxn modelId="{99888F0F-C0A2-48EF-9ED8-743E957A4E77}" type="presParOf" srcId="{DB91DDD9-4B6A-4863-A59C-6998C31245F1}" destId="{BCF6638E-A319-41F5-BC63-E232158F54E8}" srcOrd="1" destOrd="0" presId="urn:microsoft.com/office/officeart/2018/5/layout/IconCircleLabelList"/>
    <dgm:cxn modelId="{ECA2856A-D6DD-4942-8D94-94DEA5EC1B58}" type="presParOf" srcId="{DB91DDD9-4B6A-4863-A59C-6998C31245F1}" destId="{A7303DF8-F6E1-472E-A2B3-ED73DC90E551}" srcOrd="2" destOrd="0" presId="urn:microsoft.com/office/officeart/2018/5/layout/IconCircleLabelList"/>
    <dgm:cxn modelId="{D1CDF0B1-45D7-409F-B021-39B51709D4D7}" type="presParOf" srcId="{DB91DDD9-4B6A-4863-A59C-6998C31245F1}" destId="{A50F76C7-EE73-4D00-B5C9-5F9220B18D3A}" srcOrd="3" destOrd="0" presId="urn:microsoft.com/office/officeart/2018/5/layout/IconCircleLabel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8DB4A-9050-40C1-91CC-1ED55CA00153}">
      <dsp:nvSpPr>
        <dsp:cNvPr id="0" name=""/>
        <dsp:cNvSpPr/>
      </dsp:nvSpPr>
      <dsp:spPr>
        <a:xfrm>
          <a:off x="467417" y="3"/>
          <a:ext cx="2552308" cy="15313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Standard (Knowledge, skills and behaviours) </a:t>
          </a:r>
        </a:p>
      </dsp:txBody>
      <dsp:txXfrm>
        <a:off x="467417" y="3"/>
        <a:ext cx="2552308" cy="1531384"/>
      </dsp:txXfrm>
    </dsp:sp>
    <dsp:sp modelId="{6779C6E0-3CFF-49FC-BB51-155E621C50AB}">
      <dsp:nvSpPr>
        <dsp:cNvPr id="0" name=""/>
        <dsp:cNvSpPr/>
      </dsp:nvSpPr>
      <dsp:spPr>
        <a:xfrm>
          <a:off x="3531566" y="3"/>
          <a:ext cx="2552308" cy="15313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Maths and English functional skills</a:t>
          </a:r>
        </a:p>
      </dsp:txBody>
      <dsp:txXfrm>
        <a:off x="3531566" y="3"/>
        <a:ext cx="2552308" cy="1531384"/>
      </dsp:txXfrm>
    </dsp:sp>
    <dsp:sp modelId="{623F9A2B-B594-4EA7-96A2-D7F3B75AD4BE}">
      <dsp:nvSpPr>
        <dsp:cNvPr id="0" name=""/>
        <dsp:cNvSpPr/>
      </dsp:nvSpPr>
      <dsp:spPr>
        <a:xfrm>
          <a:off x="522496" y="1873111"/>
          <a:ext cx="2552308" cy="15313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Off the job training </a:t>
          </a:r>
        </a:p>
      </dsp:txBody>
      <dsp:txXfrm>
        <a:off x="522496" y="1873111"/>
        <a:ext cx="2552308" cy="1531384"/>
      </dsp:txXfrm>
    </dsp:sp>
    <dsp:sp modelId="{504FABC5-48BD-4337-BEA3-555692AF8F22}">
      <dsp:nvSpPr>
        <dsp:cNvPr id="0" name=""/>
        <dsp:cNvSpPr/>
      </dsp:nvSpPr>
      <dsp:spPr>
        <a:xfrm>
          <a:off x="3548921" y="1868533"/>
          <a:ext cx="2552308" cy="15313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Gateway </a:t>
          </a:r>
        </a:p>
      </dsp:txBody>
      <dsp:txXfrm>
        <a:off x="3548921" y="1868533"/>
        <a:ext cx="2552308" cy="1531384"/>
      </dsp:txXfrm>
    </dsp:sp>
    <dsp:sp modelId="{44B2B0A8-E2CC-48AB-B613-B13E048B46AB}">
      <dsp:nvSpPr>
        <dsp:cNvPr id="0" name=""/>
        <dsp:cNvSpPr/>
      </dsp:nvSpPr>
      <dsp:spPr>
        <a:xfrm>
          <a:off x="1901738" y="3577553"/>
          <a:ext cx="2552308" cy="15313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End point assessment</a:t>
          </a:r>
        </a:p>
      </dsp:txBody>
      <dsp:txXfrm>
        <a:off x="1901738" y="3577553"/>
        <a:ext cx="2552308" cy="1531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D89F1-4498-4F84-8DFE-F160CF7E15A1}">
      <dsp:nvSpPr>
        <dsp:cNvPr id="0" name=""/>
        <dsp:cNvSpPr/>
      </dsp:nvSpPr>
      <dsp:spPr>
        <a:xfrm>
          <a:off x="82613" y="908559"/>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CCB229-7439-4137-8CC6-6C0FB8982937}">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5AF163-41C1-4ABE-9C34-F6710617C06D}">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Blended programme of face to face and online study</a:t>
          </a:r>
        </a:p>
      </dsp:txBody>
      <dsp:txXfrm>
        <a:off x="1172126" y="908559"/>
        <a:ext cx="2114937" cy="897246"/>
      </dsp:txXfrm>
    </dsp:sp>
    <dsp:sp modelId="{903FBEB8-6352-4B11-8500-DC0087D55639}">
      <dsp:nvSpPr>
        <dsp:cNvPr id="0" name=""/>
        <dsp:cNvSpPr/>
      </dsp:nvSpPr>
      <dsp:spPr>
        <a:xfrm>
          <a:off x="3733500" y="866630"/>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E68B7E-E501-4A74-B77F-A9CC797A4A32}">
      <dsp:nvSpPr>
        <dsp:cNvPr id="0" name=""/>
        <dsp:cNvSpPr/>
      </dsp:nvSpPr>
      <dsp:spPr>
        <a:xfrm>
          <a:off x="3925075" y="1053496"/>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E3C5D8-4771-41EF-BC69-0A1F03D93A14}">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endParaRPr lang="en-US" sz="2400" kern="1200"/>
        </a:p>
      </dsp:txBody>
      <dsp:txXfrm>
        <a:off x="4745088" y="908559"/>
        <a:ext cx="2114937" cy="897246"/>
      </dsp:txXfrm>
    </dsp:sp>
    <dsp:sp modelId="{4926E63C-A817-4D1F-84E4-9B5FAAF679C4}">
      <dsp:nvSpPr>
        <dsp:cNvPr id="0" name=""/>
        <dsp:cNvSpPr/>
      </dsp:nvSpPr>
      <dsp:spPr>
        <a:xfrm>
          <a:off x="7228536" y="908559"/>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65C093-D710-45DF-B247-B443A341732C}">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D54AB1-24BC-4F57-BFBC-61FCB1D2F6BB}">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Specialist 1-2-1 Tutor Support </a:t>
          </a:r>
        </a:p>
      </dsp:txBody>
      <dsp:txXfrm>
        <a:off x="8318049" y="908559"/>
        <a:ext cx="2114937" cy="897246"/>
      </dsp:txXfrm>
    </dsp:sp>
    <dsp:sp modelId="{1EE66F1C-E94E-42F9-856C-E612EBDC2FBF}">
      <dsp:nvSpPr>
        <dsp:cNvPr id="0" name=""/>
        <dsp:cNvSpPr/>
      </dsp:nvSpPr>
      <dsp:spPr>
        <a:xfrm>
          <a:off x="82613" y="2545532"/>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B94D98-0F6D-4C03-B59D-FEE745632384}">
      <dsp:nvSpPr>
        <dsp:cNvPr id="0" name=""/>
        <dsp:cNvSpPr/>
      </dsp:nvSpPr>
      <dsp:spPr>
        <a:xfrm>
          <a:off x="271034" y="2733954"/>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79DC85-C430-46A4-9044-A8097C614AF3}">
      <dsp:nvSpPr>
        <dsp:cNvPr id="0" name=""/>
        <dsp:cNvSpPr/>
      </dsp:nvSpPr>
      <dsp:spPr>
        <a:xfrm>
          <a:off x="1192450" y="2647136"/>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BPN boost – personal development, career information advice and guidance and welfare programme</a:t>
          </a:r>
        </a:p>
      </dsp:txBody>
      <dsp:txXfrm>
        <a:off x="1192450" y="2647136"/>
        <a:ext cx="2114937" cy="897246"/>
      </dsp:txXfrm>
    </dsp:sp>
    <dsp:sp modelId="{1C42FD84-E28A-475E-B829-A3C5B382E18A}">
      <dsp:nvSpPr>
        <dsp:cNvPr id="0" name=""/>
        <dsp:cNvSpPr/>
      </dsp:nvSpPr>
      <dsp:spPr>
        <a:xfrm>
          <a:off x="3655575" y="2545532"/>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6D4B5D-C0A5-4914-8455-73829FC79B69}">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F93E8B-B396-4A92-B6EC-4BBCD4512493}">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Regular reflections on learning and practice</a:t>
          </a:r>
        </a:p>
      </dsp:txBody>
      <dsp:txXfrm>
        <a:off x="4745088" y="2545532"/>
        <a:ext cx="2114937" cy="897246"/>
      </dsp:txXfrm>
    </dsp:sp>
    <dsp:sp modelId="{75BBABC9-0C01-4844-A63F-035DC603D87B}">
      <dsp:nvSpPr>
        <dsp:cNvPr id="0" name=""/>
        <dsp:cNvSpPr/>
      </dsp:nvSpPr>
      <dsp:spPr>
        <a:xfrm>
          <a:off x="7228536" y="2545532"/>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D2D0C5-23BE-443B-A2F6-28AE3882C33C}">
      <dsp:nvSpPr>
        <dsp:cNvPr id="0" name=""/>
        <dsp:cNvSpPr/>
      </dsp:nvSpPr>
      <dsp:spPr>
        <a:xfrm>
          <a:off x="7416958" y="2733954"/>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585DF2-5C5C-457A-AC1A-EF6FF0624D37}">
      <dsp:nvSpPr>
        <dsp:cNvPr id="0" name=""/>
        <dsp:cNvSpPr/>
      </dsp:nvSpPr>
      <dsp:spPr>
        <a:xfrm>
          <a:off x="8318049"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latin typeface="+mj-lt"/>
            </a:rPr>
            <a:t>Partnership working between BPN, the apprentice and the employer</a:t>
          </a:r>
        </a:p>
      </dsp:txBody>
      <dsp:txXfrm>
        <a:off x="8318049" y="2545532"/>
        <a:ext cx="2114937" cy="8972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03960E-0E16-4CE7-BC64-10F09C8015EB}">
      <dsp:nvSpPr>
        <dsp:cNvPr id="0" name=""/>
        <dsp:cNvSpPr/>
      </dsp:nvSpPr>
      <dsp:spPr>
        <a:xfrm>
          <a:off x="316251" y="1304"/>
          <a:ext cx="1611091" cy="1611091"/>
        </a:xfrm>
        <a:prstGeom prst="ellipse">
          <a:avLst/>
        </a:prstGeom>
        <a:solidFill>
          <a:srgbClr val="002855">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664" tIns="17780" rIns="88664"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Mutual Respect and Tolerance</a:t>
          </a:r>
          <a:endParaRPr lang="en-GB" sz="1400" kern="1200">
            <a:latin typeface="Arial" panose="020B0604020202020204" pitchFamily="34" charset="0"/>
            <a:cs typeface="Arial" panose="020B0604020202020204" pitchFamily="34" charset="0"/>
          </a:endParaRPr>
        </a:p>
      </dsp:txBody>
      <dsp:txXfrm>
        <a:off x="552190" y="237243"/>
        <a:ext cx="1139213" cy="1139213"/>
      </dsp:txXfrm>
    </dsp:sp>
    <dsp:sp modelId="{A1BB7496-EB38-49E4-B2A9-2946FC6AE430}">
      <dsp:nvSpPr>
        <dsp:cNvPr id="0" name=""/>
        <dsp:cNvSpPr/>
      </dsp:nvSpPr>
      <dsp:spPr>
        <a:xfrm>
          <a:off x="1605124" y="1304"/>
          <a:ext cx="1611091" cy="1611091"/>
        </a:xfrm>
        <a:prstGeom prst="ellipse">
          <a:avLst/>
        </a:prstGeom>
        <a:solidFill>
          <a:srgbClr val="CE0F69">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664" tIns="17780" rIns="88664"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Rule of Law</a:t>
          </a:r>
          <a:endParaRPr lang="en-GB" sz="1400" kern="1200">
            <a:latin typeface="Arial" panose="020B0604020202020204" pitchFamily="34" charset="0"/>
            <a:cs typeface="Arial" panose="020B0604020202020204" pitchFamily="34" charset="0"/>
          </a:endParaRPr>
        </a:p>
      </dsp:txBody>
      <dsp:txXfrm>
        <a:off x="1841063" y="237243"/>
        <a:ext cx="1139213" cy="1139213"/>
      </dsp:txXfrm>
    </dsp:sp>
    <dsp:sp modelId="{13CD84E6-6C40-4BAF-AEFC-496D902DC3DB}">
      <dsp:nvSpPr>
        <dsp:cNvPr id="0" name=""/>
        <dsp:cNvSpPr/>
      </dsp:nvSpPr>
      <dsp:spPr>
        <a:xfrm>
          <a:off x="2893997" y="1304"/>
          <a:ext cx="1611091" cy="1611091"/>
        </a:xfrm>
        <a:prstGeom prst="ellipse">
          <a:avLst/>
        </a:prstGeom>
        <a:solidFill>
          <a:srgbClr val="D973A9">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664" tIns="17780" rIns="88664"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Individual Liberty</a:t>
          </a:r>
          <a:endParaRPr lang="en-GB" sz="1400" kern="1200">
            <a:latin typeface="Arial" panose="020B0604020202020204" pitchFamily="34" charset="0"/>
            <a:cs typeface="Arial" panose="020B0604020202020204" pitchFamily="34" charset="0"/>
          </a:endParaRPr>
        </a:p>
      </dsp:txBody>
      <dsp:txXfrm>
        <a:off x="3129936" y="237243"/>
        <a:ext cx="1139213" cy="1139213"/>
      </dsp:txXfrm>
    </dsp:sp>
    <dsp:sp modelId="{52100567-5F18-4811-80F8-05CF7424E511}">
      <dsp:nvSpPr>
        <dsp:cNvPr id="0" name=""/>
        <dsp:cNvSpPr/>
      </dsp:nvSpPr>
      <dsp:spPr>
        <a:xfrm>
          <a:off x="4182870" y="1304"/>
          <a:ext cx="1611091" cy="1611091"/>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8664" tIns="17780" rIns="88664"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Democracy </a:t>
          </a:r>
          <a:endParaRPr lang="en-GB" sz="1400" kern="1200">
            <a:latin typeface="Arial" panose="020B0604020202020204" pitchFamily="34" charset="0"/>
            <a:cs typeface="Arial" panose="020B0604020202020204" pitchFamily="34" charset="0"/>
          </a:endParaRPr>
        </a:p>
      </dsp:txBody>
      <dsp:txXfrm>
        <a:off x="4418809" y="237243"/>
        <a:ext cx="1139213" cy="11392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B6166-B1B6-47D0-B11E-5D9D792D0FAE}">
      <dsp:nvSpPr>
        <dsp:cNvPr id="0" name=""/>
        <dsp:cNvSpPr/>
      </dsp:nvSpPr>
      <dsp:spPr>
        <a:xfrm>
          <a:off x="689950" y="216050"/>
          <a:ext cx="1098000" cy="1098000"/>
        </a:xfrm>
        <a:prstGeom prst="ellipse">
          <a:avLst/>
        </a:prstGeom>
        <a:solidFill>
          <a:srgbClr val="002855"/>
        </a:solidFill>
        <a:ln>
          <a:noFill/>
        </a:ln>
        <a:effectLst/>
      </dsp:spPr>
      <dsp:style>
        <a:lnRef idx="0">
          <a:scrgbClr r="0" g="0" b="0"/>
        </a:lnRef>
        <a:fillRef idx="1">
          <a:scrgbClr r="0" g="0" b="0"/>
        </a:fillRef>
        <a:effectRef idx="0">
          <a:scrgbClr r="0" g="0" b="0"/>
        </a:effectRef>
        <a:fontRef idx="minor"/>
      </dsp:style>
    </dsp:sp>
    <dsp:sp modelId="{84B73C95-0CBB-448B-ABF1-92FB38991AC2}">
      <dsp:nvSpPr>
        <dsp:cNvPr id="0" name=""/>
        <dsp:cNvSpPr/>
      </dsp:nvSpPr>
      <dsp:spPr>
        <a:xfrm>
          <a:off x="923950" y="450051"/>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F9AE46-A7D4-4EF8-BE59-D5B77E714853}">
      <dsp:nvSpPr>
        <dsp:cNvPr id="0" name=""/>
        <dsp:cNvSpPr/>
      </dsp:nvSpPr>
      <dsp:spPr>
        <a:xfrm>
          <a:off x="338950" y="1656051"/>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latin typeface="Arial" panose="020B0604020202020204" pitchFamily="34" charset="0"/>
              <a:cs typeface="Arial" panose="020B0604020202020204" pitchFamily="34" charset="0"/>
            </a:rPr>
            <a:t>Mobile phones off/</a:t>
          </a:r>
        </a:p>
        <a:p>
          <a:pPr marL="0" lvl="0" indent="0" algn="ctr" defTabSz="800100">
            <a:lnSpc>
              <a:spcPct val="100000"/>
            </a:lnSpc>
            <a:spcBef>
              <a:spcPct val="0"/>
            </a:spcBef>
            <a:spcAft>
              <a:spcPct val="35000"/>
            </a:spcAft>
            <a:buNone/>
            <a:defRPr cap="all"/>
          </a:pPr>
          <a:r>
            <a:rPr lang="en-US" sz="1800" kern="1200">
              <a:latin typeface="Arial" panose="020B0604020202020204" pitchFamily="34" charset="0"/>
              <a:cs typeface="Arial" panose="020B0604020202020204" pitchFamily="34" charset="0"/>
            </a:rPr>
            <a:t>silent</a:t>
          </a:r>
        </a:p>
      </dsp:txBody>
      <dsp:txXfrm>
        <a:off x="338950" y="1656051"/>
        <a:ext cx="1800000" cy="877500"/>
      </dsp:txXfrm>
    </dsp:sp>
    <dsp:sp modelId="{A9F655C8-02E9-4BCE-808A-EA007BB0B02C}">
      <dsp:nvSpPr>
        <dsp:cNvPr id="0" name=""/>
        <dsp:cNvSpPr/>
      </dsp:nvSpPr>
      <dsp:spPr>
        <a:xfrm>
          <a:off x="2804950" y="216050"/>
          <a:ext cx="1098000" cy="1098000"/>
        </a:xfrm>
        <a:prstGeom prst="ellipse">
          <a:avLst/>
        </a:prstGeom>
        <a:solidFill>
          <a:srgbClr val="CE0F69"/>
        </a:solidFill>
        <a:ln>
          <a:noFill/>
        </a:ln>
        <a:effectLst/>
      </dsp:spPr>
      <dsp:style>
        <a:lnRef idx="0">
          <a:scrgbClr r="0" g="0" b="0"/>
        </a:lnRef>
        <a:fillRef idx="1">
          <a:scrgbClr r="0" g="0" b="0"/>
        </a:fillRef>
        <a:effectRef idx="0">
          <a:scrgbClr r="0" g="0" b="0"/>
        </a:effectRef>
        <a:fontRef idx="minor"/>
      </dsp:style>
    </dsp:sp>
    <dsp:sp modelId="{0E0D494E-9263-4757-BED4-384770BFC9F4}">
      <dsp:nvSpPr>
        <dsp:cNvPr id="0" name=""/>
        <dsp:cNvSpPr/>
      </dsp:nvSpPr>
      <dsp:spPr>
        <a:xfrm>
          <a:off x="3038950" y="450051"/>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02870A-14CF-42B7-B2CD-FC269D7550BF}">
      <dsp:nvSpPr>
        <dsp:cNvPr id="0" name=""/>
        <dsp:cNvSpPr/>
      </dsp:nvSpPr>
      <dsp:spPr>
        <a:xfrm>
          <a:off x="2453950" y="1656051"/>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latin typeface="Arial" panose="020B0604020202020204" pitchFamily="34" charset="0"/>
              <a:cs typeface="Arial" panose="020B0604020202020204" pitchFamily="34" charset="0"/>
            </a:rPr>
            <a:t>Camera on</a:t>
          </a:r>
        </a:p>
      </dsp:txBody>
      <dsp:txXfrm>
        <a:off x="2453950" y="1656051"/>
        <a:ext cx="1800000" cy="877500"/>
      </dsp:txXfrm>
    </dsp:sp>
    <dsp:sp modelId="{9F711375-FA89-403A-8398-069D036D50B5}">
      <dsp:nvSpPr>
        <dsp:cNvPr id="0" name=""/>
        <dsp:cNvSpPr/>
      </dsp:nvSpPr>
      <dsp:spPr>
        <a:xfrm>
          <a:off x="4919950" y="216050"/>
          <a:ext cx="1098000" cy="1098000"/>
        </a:xfrm>
        <a:prstGeom prst="ellipse">
          <a:avLst/>
        </a:prstGeom>
        <a:solidFill>
          <a:srgbClr val="002855"/>
        </a:solidFill>
        <a:ln>
          <a:noFill/>
        </a:ln>
        <a:effectLst/>
      </dsp:spPr>
      <dsp:style>
        <a:lnRef idx="0">
          <a:scrgbClr r="0" g="0" b="0"/>
        </a:lnRef>
        <a:fillRef idx="1">
          <a:scrgbClr r="0" g="0" b="0"/>
        </a:fillRef>
        <a:effectRef idx="0">
          <a:scrgbClr r="0" g="0" b="0"/>
        </a:effectRef>
        <a:fontRef idx="minor"/>
      </dsp:style>
    </dsp:sp>
    <dsp:sp modelId="{E6AEE02D-ADE6-44C0-9037-2288578CB9B0}">
      <dsp:nvSpPr>
        <dsp:cNvPr id="0" name=""/>
        <dsp:cNvSpPr/>
      </dsp:nvSpPr>
      <dsp:spPr>
        <a:xfrm>
          <a:off x="5153950" y="450051"/>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01DE35-8BD6-413B-AF89-A81B9DFD0744}">
      <dsp:nvSpPr>
        <dsp:cNvPr id="0" name=""/>
        <dsp:cNvSpPr/>
      </dsp:nvSpPr>
      <dsp:spPr>
        <a:xfrm>
          <a:off x="4568950" y="1656051"/>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latin typeface="Arial" panose="020B0604020202020204" pitchFamily="34" charset="0"/>
              <a:cs typeface="Arial" panose="020B0604020202020204" pitchFamily="34" charset="0"/>
            </a:rPr>
            <a:t>Active listening</a:t>
          </a:r>
        </a:p>
      </dsp:txBody>
      <dsp:txXfrm>
        <a:off x="4568950" y="1656051"/>
        <a:ext cx="1800000" cy="877500"/>
      </dsp:txXfrm>
    </dsp:sp>
    <dsp:sp modelId="{58BED8CA-3B1A-424E-99BC-30609DD1C7EA}">
      <dsp:nvSpPr>
        <dsp:cNvPr id="0" name=""/>
        <dsp:cNvSpPr/>
      </dsp:nvSpPr>
      <dsp:spPr>
        <a:xfrm>
          <a:off x="7034950" y="216050"/>
          <a:ext cx="1098000" cy="1098000"/>
        </a:xfrm>
        <a:prstGeom prst="ellipse">
          <a:avLst/>
        </a:prstGeom>
        <a:solidFill>
          <a:srgbClr val="CE0F69"/>
        </a:solidFill>
        <a:ln>
          <a:noFill/>
        </a:ln>
        <a:effectLst/>
      </dsp:spPr>
      <dsp:style>
        <a:lnRef idx="0">
          <a:scrgbClr r="0" g="0" b="0"/>
        </a:lnRef>
        <a:fillRef idx="1">
          <a:scrgbClr r="0" g="0" b="0"/>
        </a:fillRef>
        <a:effectRef idx="0">
          <a:scrgbClr r="0" g="0" b="0"/>
        </a:effectRef>
        <a:fontRef idx="minor"/>
      </dsp:style>
    </dsp:sp>
    <dsp:sp modelId="{9359F32F-BD34-4FE3-AA3D-FDC4329F1B4A}">
      <dsp:nvSpPr>
        <dsp:cNvPr id="0" name=""/>
        <dsp:cNvSpPr/>
      </dsp:nvSpPr>
      <dsp:spPr>
        <a:xfrm>
          <a:off x="7268950" y="450051"/>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84751A-B212-46DA-AEEC-F2A81460C11E}">
      <dsp:nvSpPr>
        <dsp:cNvPr id="0" name=""/>
        <dsp:cNvSpPr/>
      </dsp:nvSpPr>
      <dsp:spPr>
        <a:xfrm>
          <a:off x="6683950" y="1656051"/>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latin typeface="Arial" panose="020B0604020202020204" pitchFamily="34" charset="0"/>
              <a:cs typeface="Arial" panose="020B0604020202020204" pitchFamily="34" charset="0"/>
            </a:rPr>
            <a:t>Join in</a:t>
          </a:r>
        </a:p>
      </dsp:txBody>
      <dsp:txXfrm>
        <a:off x="6683950" y="1656051"/>
        <a:ext cx="1800000" cy="877500"/>
      </dsp:txXfrm>
    </dsp:sp>
    <dsp:sp modelId="{586FD785-BEB1-4FD3-8CFD-0ACB1A86D7DE}">
      <dsp:nvSpPr>
        <dsp:cNvPr id="0" name=""/>
        <dsp:cNvSpPr/>
      </dsp:nvSpPr>
      <dsp:spPr>
        <a:xfrm>
          <a:off x="8926309" y="229128"/>
          <a:ext cx="1098000" cy="1098000"/>
        </a:xfrm>
        <a:prstGeom prst="ellipse">
          <a:avLst/>
        </a:prstGeom>
        <a:solidFill>
          <a:srgbClr val="002855"/>
        </a:solidFill>
        <a:ln>
          <a:noFill/>
        </a:ln>
        <a:effectLst/>
      </dsp:spPr>
      <dsp:style>
        <a:lnRef idx="0">
          <a:scrgbClr r="0" g="0" b="0"/>
        </a:lnRef>
        <a:fillRef idx="1">
          <a:scrgbClr r="0" g="0" b="0"/>
        </a:fillRef>
        <a:effectRef idx="0">
          <a:scrgbClr r="0" g="0" b="0"/>
        </a:effectRef>
        <a:fontRef idx="minor"/>
      </dsp:style>
    </dsp:sp>
    <dsp:sp modelId="{BCF6638E-A319-41F5-BC63-E232158F54E8}">
      <dsp:nvSpPr>
        <dsp:cNvPr id="0" name=""/>
        <dsp:cNvSpPr/>
      </dsp:nvSpPr>
      <dsp:spPr>
        <a:xfrm>
          <a:off x="8586590" y="2119601"/>
          <a:ext cx="630000" cy="630000"/>
        </a:xfrm>
        <a:prstGeom prst="rect">
          <a:avLst/>
        </a:prstGeom>
        <a:no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0F76C7-EE73-4D00-B5C9-5F9220B18D3A}">
      <dsp:nvSpPr>
        <dsp:cNvPr id="0" name=""/>
        <dsp:cNvSpPr/>
      </dsp:nvSpPr>
      <dsp:spPr>
        <a:xfrm>
          <a:off x="8607664" y="1543669"/>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latin typeface="Arial" panose="020B0604020202020204" pitchFamily="34" charset="0"/>
              <a:cs typeface="Arial" panose="020B0604020202020204" pitchFamily="34" charset="0"/>
            </a:rPr>
            <a:t>Be respectful of others</a:t>
          </a:r>
        </a:p>
      </dsp:txBody>
      <dsp:txXfrm>
        <a:off x="8607664" y="1543669"/>
        <a:ext cx="1800000" cy="8775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FD752-98A4-48C5-8570-6D3557BC5748}" type="datetimeFigureOut">
              <a:rPr lang="en-GB" smtClean="0"/>
              <a:t>13/02/2025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5461E-EB4F-4A0F-9D8B-D584913A335B}" type="slidenum">
              <a:rPr lang="en-GB" smtClean="0"/>
              <a:t>‹#›</a:t>
            </a:fld>
            <a:endParaRPr lang="en-GB"/>
          </a:p>
        </p:txBody>
      </p:sp>
    </p:spTree>
    <p:extLst>
      <p:ext uri="{BB962C8B-B14F-4D97-AF65-F5344CB8AC3E}">
        <p14:creationId xmlns:p14="http://schemas.microsoft.com/office/powerpoint/2010/main" val="846806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35461E-EB4F-4A0F-9D8B-D584913A335B}" type="slidenum">
              <a:rPr lang="en-GB" smtClean="0"/>
              <a:t>1</a:t>
            </a:fld>
            <a:endParaRPr lang="en-GB"/>
          </a:p>
        </p:txBody>
      </p:sp>
    </p:spTree>
    <p:extLst>
      <p:ext uri="{BB962C8B-B14F-4D97-AF65-F5344CB8AC3E}">
        <p14:creationId xmlns:p14="http://schemas.microsoft.com/office/powerpoint/2010/main" val="98793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to think of the aims of this session when rating themselves. How confident are they with child development – 1 being the lowest and 10 being the highest? </a:t>
            </a:r>
            <a:endParaRPr lang="en-US"/>
          </a:p>
          <a:p>
            <a:r>
              <a:rPr lang="en-GB"/>
              <a:t>Tutor to highlight how this links in with the learner skill scan – 8 would be that they would be confident to pass EPA right now on this topic. </a:t>
            </a:r>
            <a:endParaRPr lang="en-GB">
              <a:ea typeface="Calibri"/>
              <a:cs typeface="Calibri"/>
            </a:endParaRPr>
          </a:p>
          <a:p>
            <a:r>
              <a:rPr lang="en-GB"/>
              <a:t>Learners to message their numbers in the chat box.  Learners to reflect on this score at the end of the webinar and how it has improved. </a:t>
            </a:r>
            <a:endParaRPr lang="en-US">
              <a:cs typeface="Calibri"/>
            </a:endParaRPr>
          </a:p>
          <a:p>
            <a:endParaRPr lang="en-GB">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435461E-EB4F-4A0F-9D8B-D584913A335B}" type="slidenum">
              <a:rPr lang="en-GB" smtClean="0"/>
              <a:t>11</a:t>
            </a:fld>
            <a:endParaRPr lang="en-GB"/>
          </a:p>
        </p:txBody>
      </p:sp>
    </p:spTree>
    <p:extLst>
      <p:ext uri="{BB962C8B-B14F-4D97-AF65-F5344CB8AC3E}">
        <p14:creationId xmlns:p14="http://schemas.microsoft.com/office/powerpoint/2010/main" val="362986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0D0D0D"/>
                </a:solidFill>
                <a:effectLst/>
                <a:latin typeface="Söhne"/>
              </a:rPr>
              <a:t>Ask learners – can they define child development? </a:t>
            </a:r>
          </a:p>
          <a:p>
            <a:pPr algn="l"/>
            <a:r>
              <a:rPr lang="en-GB" b="0" i="0">
                <a:solidFill>
                  <a:srgbClr val="0D0D0D"/>
                </a:solidFill>
                <a:effectLst/>
                <a:latin typeface="Söhne"/>
              </a:rPr>
              <a:t>Child development refers to the physical, cognitive, emotional, and social growth and changes that occur in children from the moment they are born until they reach adolescence. It involves how children learn to walk, talk, think, and interact with others.</a:t>
            </a:r>
          </a:p>
          <a:p>
            <a:pPr algn="l"/>
            <a:br>
              <a:rPr lang="en-GB" b="0" i="0">
                <a:solidFill>
                  <a:srgbClr val="0D0D0D"/>
                </a:solidFill>
                <a:effectLst/>
                <a:latin typeface="Söhne"/>
              </a:rPr>
            </a:br>
            <a:r>
              <a:rPr lang="en-GB" b="0" i="0">
                <a:solidFill>
                  <a:srgbClr val="0D0D0D"/>
                </a:solidFill>
                <a:effectLst/>
                <a:latin typeface="Söhne"/>
              </a:rPr>
              <a:t>Ask learners to read and discuss the scenario:</a:t>
            </a:r>
          </a:p>
          <a:p>
            <a:pPr algn="l"/>
            <a:r>
              <a:rPr lang="en-GB" b="0" i="0">
                <a:solidFill>
                  <a:srgbClr val="0D0D0D"/>
                </a:solidFill>
                <a:effectLst/>
                <a:latin typeface="Söhne"/>
              </a:rPr>
              <a:t>You are observing two toddlers, Oliver and Isabella, who are both 18 months old. They are playing together in a daycare setting. As you watch them, you notice that they are exhibiting different patterns of development.</a:t>
            </a:r>
          </a:p>
          <a:p>
            <a:pPr algn="l"/>
            <a:r>
              <a:rPr lang="en-GB" b="0" i="0">
                <a:solidFill>
                  <a:srgbClr val="0D0D0D"/>
                </a:solidFill>
                <a:effectLst/>
                <a:latin typeface="Söhne"/>
              </a:rPr>
              <a:t>Oliver, at 18 months, has already mastered the skill of walking confidently and is beginning to explore running. He can also use simple words to communicate his needs, like saying "mummy" or "teddy." </a:t>
            </a:r>
            <a:r>
              <a:rPr lang="en-GB" b="1" i="0">
                <a:solidFill>
                  <a:srgbClr val="0D0D0D"/>
                </a:solidFill>
                <a:effectLst/>
                <a:latin typeface="Söhne"/>
              </a:rPr>
              <a:t>Oliver seems to be following a typical developmental sequence, where one skill builds upon another in a predictable order.</a:t>
            </a:r>
          </a:p>
          <a:p>
            <a:pPr algn="l"/>
            <a:r>
              <a:rPr lang="en-GB" b="0" i="0">
                <a:solidFill>
                  <a:srgbClr val="0D0D0D"/>
                </a:solidFill>
                <a:effectLst/>
                <a:latin typeface="Söhne"/>
              </a:rPr>
              <a:t>On the other hand, Isabella, also 18 months old, is not yet walking independently. Instead, she crawls and pulls herself up on furniture. However, she surprises everyone by saying several words clearly and using them in simple sentences. </a:t>
            </a:r>
            <a:r>
              <a:rPr lang="en-GB" b="1" i="0">
                <a:solidFill>
                  <a:srgbClr val="0D0D0D"/>
                </a:solidFill>
                <a:effectLst/>
                <a:latin typeface="Söhne"/>
              </a:rPr>
              <a:t>Isabella's development seems to be happening at a faster rate in terms of language skills compared to her gross motor skills.</a:t>
            </a:r>
          </a:p>
          <a:p>
            <a:pPr algn="l"/>
            <a:endParaRPr lang="en-GB" b="1" i="0">
              <a:solidFill>
                <a:srgbClr val="0D0D0D"/>
              </a:solidFill>
              <a:effectLst/>
              <a:latin typeface="Söhne"/>
            </a:endParaRPr>
          </a:p>
          <a:p>
            <a:pPr algn="l"/>
            <a:r>
              <a:rPr lang="en-GB" b="0" i="0">
                <a:solidFill>
                  <a:srgbClr val="0D0D0D"/>
                </a:solidFill>
                <a:effectLst/>
                <a:latin typeface="Söhne"/>
              </a:rPr>
              <a:t>Ask learners: What is the difference between the sequence and rate of development, and can this be identified in the scenario?</a:t>
            </a:r>
          </a:p>
          <a:p>
            <a:pPr algn="l"/>
            <a:r>
              <a:rPr lang="en-GB" b="0" i="0">
                <a:solidFill>
                  <a:srgbClr val="0D0D0D"/>
                </a:solidFill>
                <a:effectLst/>
                <a:latin typeface="Söhne"/>
              </a:rPr>
              <a:t>In this scenario, the sequence of development refers to the order in which different skills are acquired, while the rate of development relates to the speed at which these skills are mastered. Oliver follows a typical sequence by first mastering walking before advancing to running, while Isabella's rate of development is faster in terms of language skills compared to her gross motor skills. This scenario illustrates how children can exhibit varying sequences and rates of development across different domains.</a:t>
            </a:r>
          </a:p>
          <a:p>
            <a:pPr algn="l"/>
            <a:endParaRPr lang="en-GB" b="0" i="0">
              <a:solidFill>
                <a:srgbClr val="0D0D0D"/>
              </a:solidFill>
              <a:effectLst/>
              <a:latin typeface="Söhne"/>
            </a:endParaRPr>
          </a:p>
          <a:p>
            <a:pPr marL="0" marR="0" lvl="0" indent="0" defTabSz="914400" rtl="0" fontAlgn="auto" hangingPunct="1">
              <a:lnSpc>
                <a:spcPct val="90000"/>
              </a:lnSpc>
              <a:spcBef>
                <a:spcPts val="1200"/>
              </a:spcBef>
              <a:spcAft>
                <a:spcPts val="0"/>
              </a:spcAft>
              <a:buNone/>
              <a:tabLst/>
              <a:defRPr sz="1800" b="0" i="0" u="none" strike="noStrike" kern="0" cap="none" spc="0" baseline="0">
                <a:solidFill>
                  <a:srgbClr val="000000"/>
                </a:solidFill>
                <a:uFillTx/>
              </a:defRPr>
            </a:pPr>
            <a:r>
              <a:rPr lang="en-GB" sz="1200" b="1" i="0" u="sng" strike="noStrike" kern="1200" cap="none" spc="0" baseline="0">
                <a:uFillTx/>
                <a:latin typeface="+mj-lt"/>
                <a:cs typeface="Calibri" pitchFamily="34"/>
              </a:rPr>
              <a:t>Sequence: </a:t>
            </a:r>
            <a:r>
              <a:rPr lang="en-GB" sz="1200" i="0" strike="noStrike" kern="1200" cap="none" spc="0" baseline="0">
                <a:uFillTx/>
                <a:latin typeface="+mj-lt"/>
                <a:cs typeface="Calibri" pitchFamily="34"/>
              </a:rPr>
              <a:t>The expected</a:t>
            </a:r>
            <a:r>
              <a:rPr lang="en-GB" sz="1200" i="0" strike="noStrike" kern="1200" cap="none" spc="0">
                <a:uFillTx/>
                <a:latin typeface="+mj-lt"/>
                <a:cs typeface="Calibri" pitchFamily="34"/>
              </a:rPr>
              <a:t> pattern of developmental milestones. </a:t>
            </a:r>
            <a:endParaRPr lang="en-GB" sz="1200" i="0" strike="noStrike" kern="1200" cap="none" spc="0" baseline="0">
              <a:uFillTx/>
              <a:latin typeface="+mj-lt"/>
              <a:cs typeface="Calibri" pitchFamily="34"/>
            </a:endParaRPr>
          </a:p>
          <a:p>
            <a:pPr marL="0" marR="0" lvl="0" indent="0" defTabSz="914400" rtl="0" fontAlgn="auto" hangingPunct="1">
              <a:lnSpc>
                <a:spcPct val="90000"/>
              </a:lnSpc>
              <a:spcBef>
                <a:spcPts val="1200"/>
              </a:spcBef>
              <a:spcAft>
                <a:spcPts val="0"/>
              </a:spcAft>
              <a:buNone/>
              <a:tabLst/>
              <a:defRPr sz="1800" b="0" i="0" u="none" strike="noStrike" kern="0" cap="none" spc="0" baseline="0">
                <a:solidFill>
                  <a:srgbClr val="000000"/>
                </a:solidFill>
                <a:uFillTx/>
              </a:defRPr>
            </a:pPr>
            <a:r>
              <a:rPr lang="en-GB" sz="1200" b="1" i="0" u="sng" strike="noStrike" kern="1200" cap="none" spc="0" baseline="0">
                <a:uFillTx/>
                <a:latin typeface="+mj-lt"/>
                <a:cs typeface="Calibri" pitchFamily="34"/>
              </a:rPr>
              <a:t>Rate: </a:t>
            </a:r>
            <a:r>
              <a:rPr lang="en-GB" sz="1200">
                <a:latin typeface="+mj-lt"/>
                <a:cs typeface="Calibri" pitchFamily="34"/>
              </a:rPr>
              <a:t>The pace which the child achieves these milestones. </a:t>
            </a:r>
          </a:p>
          <a:p>
            <a:pPr algn="l"/>
            <a:endParaRPr lang="en-GB" b="0" i="0">
              <a:solidFill>
                <a:srgbClr val="0D0D0D"/>
              </a:solidFill>
              <a:effectLst/>
              <a:latin typeface="Söhne"/>
            </a:endParaRPr>
          </a:p>
          <a:p>
            <a:pPr algn="l"/>
            <a:r>
              <a:rPr lang="en-GB" b="0" i="0">
                <a:solidFill>
                  <a:srgbClr val="0D0D0D"/>
                </a:solidFill>
                <a:effectLst/>
                <a:latin typeface="Söhne"/>
              </a:rPr>
              <a:t>The children typically will develop in an expected sequence e.g. walking before running however may develop in some areas before others. The rate of development is different for every child. </a:t>
            </a:r>
          </a:p>
          <a:p>
            <a:endParaRPr lang="en-GB"/>
          </a:p>
        </p:txBody>
      </p:sp>
      <p:sp>
        <p:nvSpPr>
          <p:cNvPr id="4" name="Slide Number Placeholder 3"/>
          <p:cNvSpPr>
            <a:spLocks noGrp="1"/>
          </p:cNvSpPr>
          <p:nvPr>
            <p:ph type="sldNum" sz="quarter" idx="5"/>
          </p:nvPr>
        </p:nvSpPr>
        <p:spPr/>
        <p:txBody>
          <a:bodyPr/>
          <a:lstStyle/>
          <a:p>
            <a:fld id="{A435461E-EB4F-4A0F-9D8B-D584913A335B}" type="slidenum">
              <a:rPr lang="en-GB" smtClean="0"/>
              <a:t>12</a:t>
            </a:fld>
            <a:endParaRPr lang="en-GB"/>
          </a:p>
        </p:txBody>
      </p:sp>
    </p:spTree>
    <p:extLst>
      <p:ext uri="{BB962C8B-B14F-4D97-AF65-F5344CB8AC3E}">
        <p14:creationId xmlns:p14="http://schemas.microsoft.com/office/powerpoint/2010/main" val="3401954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 can they identify the areas of learning and development? Ask learners to identify as many as they can. The images are there as a prompt – there is one representing each key area. </a:t>
            </a:r>
          </a:p>
          <a:p>
            <a:endParaRPr lang="en-GB"/>
          </a:p>
          <a:p>
            <a:r>
              <a:rPr lang="en-GB"/>
              <a:t>From the images: </a:t>
            </a:r>
          </a:p>
          <a:p>
            <a:r>
              <a:rPr lang="en-GB"/>
              <a:t>Speech language and communication (child talking to another child) </a:t>
            </a:r>
          </a:p>
          <a:p>
            <a:r>
              <a:rPr lang="en-GB"/>
              <a:t>Social (2 children hugging) </a:t>
            </a:r>
          </a:p>
          <a:p>
            <a:r>
              <a:rPr lang="en-GB"/>
              <a:t>Emotional (child having a tantrum) </a:t>
            </a:r>
          </a:p>
          <a:p>
            <a:r>
              <a:rPr lang="en-GB"/>
              <a:t>Neurological development (brain and lightbulb) </a:t>
            </a:r>
          </a:p>
          <a:p>
            <a:r>
              <a:rPr lang="en-GB"/>
              <a:t>Physical (baby on climbing equipment)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Physiological/Biological – (child measuring height)</a:t>
            </a:r>
          </a:p>
          <a:p>
            <a:r>
              <a:rPr lang="en-GB"/>
              <a:t>Literacy (child reading) </a:t>
            </a:r>
          </a:p>
          <a:p>
            <a:r>
              <a:rPr lang="en-GB"/>
              <a:t>Numeracy (children and teacher looking at maths questions) </a:t>
            </a:r>
          </a:p>
          <a:p>
            <a:r>
              <a:rPr lang="en-GB"/>
              <a:t>Cognitive (Puzzle) </a:t>
            </a:r>
          </a:p>
          <a:p>
            <a:endParaRPr lang="en-GB"/>
          </a:p>
          <a:p>
            <a:r>
              <a:rPr lang="en-GB"/>
              <a:t>Tutor to use Padlet – set up in advance, get learners to add comments under each area identifying the sorts of milestones they would expect to see children achieving within each area. Tutor to facilitate discussion around the different contributions and use as an example to discuss when different milestones may be achieved.</a:t>
            </a:r>
            <a:endParaRPr lang="en-GB">
              <a:ea typeface="Calibri" panose="020F0502020204030204"/>
              <a:cs typeface="Calibri" panose="020F0502020204030204"/>
            </a:endParaRPr>
          </a:p>
          <a:p>
            <a:r>
              <a:rPr lang="en-GB">
                <a:ea typeface="Calibri" panose="020F0502020204030204"/>
                <a:cs typeface="Calibri" panose="020F0502020204030204"/>
              </a:rPr>
              <a:t>Explain in our usual full session we will go into depth with activities focusing on each area.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EFFE5C-0252-4EE1-A027-5BC7A374D1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686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 how do children learn? What do children need to be able to learn? To then discuss further with learners. </a:t>
            </a:r>
          </a:p>
          <a:p>
            <a:br>
              <a:rPr lang="en-GB" b="0" i="0">
                <a:solidFill>
                  <a:srgbClr val="0D0D0D"/>
                </a:solidFill>
                <a:effectLst/>
                <a:latin typeface="Söhne"/>
              </a:rPr>
            </a:br>
            <a:r>
              <a:rPr lang="en-GB" b="0" i="0">
                <a:solidFill>
                  <a:srgbClr val="0D0D0D"/>
                </a:solidFill>
                <a:effectLst/>
                <a:latin typeface="Söhne"/>
              </a:rPr>
              <a:t>Children learn and develop through a mix of inherited traits, family interactions, and environmental factors. </a:t>
            </a:r>
          </a:p>
          <a:p>
            <a:pPr algn="l"/>
            <a:r>
              <a:rPr lang="en-GB" b="0" i="0">
                <a:solidFill>
                  <a:srgbClr val="0D0D0D"/>
                </a:solidFill>
                <a:effectLst/>
                <a:latin typeface="Söhne"/>
              </a:rPr>
              <a:t>Social interactions and relationships with peers and caregivers, along with positive role models, play crucial roles in emotional and social development.</a:t>
            </a:r>
          </a:p>
          <a:p>
            <a:pPr algn="l"/>
            <a:r>
              <a:rPr lang="en-GB" b="0" i="0">
                <a:solidFill>
                  <a:srgbClr val="0D0D0D"/>
                </a:solidFill>
                <a:effectLst/>
                <a:latin typeface="Söhne"/>
              </a:rPr>
              <a:t>Cognitive stimulation, including educational opportunities, language-rich environments, and engaging activities, supports intellectual growth.</a:t>
            </a:r>
          </a:p>
          <a:p>
            <a:pPr algn="l"/>
            <a:r>
              <a:rPr lang="en-GB" b="0" i="0">
                <a:solidFill>
                  <a:srgbClr val="0D0D0D"/>
                </a:solidFill>
                <a:effectLst/>
                <a:latin typeface="Söhne"/>
              </a:rPr>
              <a:t>Physical play, sports, and recreational activities contribute to the development of motor skills, coordination, and overall physical health.</a:t>
            </a:r>
          </a:p>
          <a:p>
            <a:pPr algn="l"/>
            <a:r>
              <a:rPr lang="en-GB" b="0" i="0">
                <a:solidFill>
                  <a:srgbClr val="0D0D0D"/>
                </a:solidFill>
                <a:effectLst/>
                <a:latin typeface="Söhne"/>
              </a:rPr>
              <a:t>Providing emotional support, teaching emotional regulation, and establishing routines contribute to a child's mental and emotional well-being.</a:t>
            </a:r>
          </a:p>
          <a:p>
            <a:pPr algn="l"/>
            <a:r>
              <a:rPr lang="en-GB" b="0" i="0">
                <a:solidFill>
                  <a:srgbClr val="0D0D0D"/>
                </a:solidFill>
                <a:effectLst/>
                <a:latin typeface="Söhne"/>
              </a:rPr>
              <a:t>Experiential learning through hands-on activities and encouraging curiosity helps children explore and understand their surroundings.</a:t>
            </a:r>
          </a:p>
          <a:p>
            <a:pPr algn="l"/>
            <a:r>
              <a:rPr lang="en-GB" b="0" i="0">
                <a:solidFill>
                  <a:srgbClr val="0D0D0D"/>
                </a:solidFill>
                <a:effectLst/>
                <a:latin typeface="Söhne"/>
              </a:rPr>
              <a:t>Supporting and engaging children in activities relevant to their interests. </a:t>
            </a:r>
          </a:p>
          <a:p>
            <a:endParaRPr lang="en-GB"/>
          </a:p>
          <a:p>
            <a:endParaRPr lang="en-GB"/>
          </a:p>
          <a:p>
            <a:r>
              <a:rPr lang="en-GB"/>
              <a:t>Ask learners – what do they know about the characteristics of effective teaching and learning? These come from the EYFS and are more related to </a:t>
            </a:r>
            <a:r>
              <a:rPr lang="en-GB" b="1"/>
              <a:t>how</a:t>
            </a:r>
            <a:r>
              <a:rPr lang="en-GB"/>
              <a:t> children learn than what they learn. Ask learners – are they aware of what any of these are? </a:t>
            </a:r>
          </a:p>
          <a:p>
            <a:endParaRPr lang="en-GB"/>
          </a:p>
          <a:p>
            <a:r>
              <a:rPr lang="en-GB"/>
              <a:t>Then to reveal on screen. Ask learners can they give examples of how they have seen learners demonstrating these characteristics? Tutor to try and get learners to give specific examples and to also share their own examples. </a:t>
            </a:r>
          </a:p>
          <a:p>
            <a:endParaRPr lang="en-GB"/>
          </a:p>
          <a:p>
            <a:r>
              <a:rPr lang="en-GB"/>
              <a:t>To then watch the video (to click on link on the screen to take you to </a:t>
            </a:r>
            <a:r>
              <a:rPr lang="en-GB" err="1"/>
              <a:t>sirenfilms</a:t>
            </a:r>
            <a:r>
              <a:rPr lang="en-GB"/>
              <a:t> to watch this). Ask learners to watch and make notes and then discuss. How are the characteristics of effective learning demonstrated in this video? </a:t>
            </a:r>
          </a:p>
          <a:p>
            <a:endParaRPr lang="en-GB"/>
          </a:p>
          <a:p>
            <a:r>
              <a:rPr lang="en-GB"/>
              <a:t>The clip relates specifically to creating and thinking critically – ask learners if they have spotted any others too. </a:t>
            </a:r>
          </a:p>
          <a:p>
            <a:endParaRPr lang="en-GB"/>
          </a:p>
          <a:p>
            <a:endParaRPr lang="en-GB"/>
          </a:p>
        </p:txBody>
      </p:sp>
      <p:sp>
        <p:nvSpPr>
          <p:cNvPr id="4" name="Slide Number Placeholder 3"/>
          <p:cNvSpPr>
            <a:spLocks noGrp="1"/>
          </p:cNvSpPr>
          <p:nvPr>
            <p:ph type="sldNum" sz="quarter" idx="5"/>
          </p:nvPr>
        </p:nvSpPr>
        <p:spPr/>
        <p:txBody>
          <a:bodyPr/>
          <a:lstStyle/>
          <a:p>
            <a:fld id="{A435461E-EB4F-4A0F-9D8B-D584913A335B}" type="slidenum">
              <a:rPr lang="en-GB" smtClean="0"/>
              <a:t>14</a:t>
            </a:fld>
            <a:endParaRPr lang="en-GB"/>
          </a:p>
        </p:txBody>
      </p:sp>
    </p:spTree>
    <p:extLst>
      <p:ext uri="{BB962C8B-B14F-4D97-AF65-F5344CB8AC3E}">
        <p14:creationId xmlns:p14="http://schemas.microsoft.com/office/powerpoint/2010/main" val="674534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 how would they support the development of the children in the scenarios? Tutor to highlight the importance of knowing children well, planning based on their interests and individual developmental needs. </a:t>
            </a:r>
          </a:p>
          <a:p>
            <a:endParaRPr lang="en-GB"/>
          </a:p>
          <a:p>
            <a:pPr algn="l"/>
            <a:br>
              <a:rPr lang="en-GB" b="1" i="0">
                <a:solidFill>
                  <a:srgbClr val="0D0D0D"/>
                </a:solidFill>
                <a:effectLst/>
                <a:latin typeface="Söhne"/>
              </a:rPr>
            </a:br>
            <a:r>
              <a:rPr lang="en-GB" b="1" i="0">
                <a:solidFill>
                  <a:srgbClr val="0D0D0D"/>
                </a:solidFill>
                <a:effectLst/>
                <a:latin typeface="Söhne"/>
              </a:rPr>
              <a:t>Scenario 1 - Supporting Archie's Development:</a:t>
            </a:r>
            <a:endParaRPr lang="en-GB" b="0" i="0">
              <a:solidFill>
                <a:srgbClr val="0D0D0D"/>
              </a:solidFill>
              <a:effectLst/>
              <a:latin typeface="Söhne"/>
            </a:endParaRPr>
          </a:p>
          <a:p>
            <a:pPr algn="l"/>
            <a:r>
              <a:rPr lang="en-GB" b="0" i="0">
                <a:solidFill>
                  <a:srgbClr val="0D0D0D"/>
                </a:solidFill>
                <a:effectLst/>
                <a:latin typeface="Söhne"/>
              </a:rPr>
              <a:t>Given Archie's strong interest in cars and his active nature, planning activities that integrate movement and language development can be beneficial. For example, setting up a car-themed obstacle course with tunnels and ramps can encourage him to walk, climb, and explore actively. Incorporating verbal cues and introducing simple words related to cars during play can help boost his language skills. Additionally, incorporating picture books or flashcards featuring cars can be a playful way to introduce more vocabulary and stimulate language development.</a:t>
            </a:r>
          </a:p>
          <a:p>
            <a:pPr algn="l"/>
            <a:endParaRPr lang="en-GB" b="0" i="0">
              <a:solidFill>
                <a:srgbClr val="0D0D0D"/>
              </a:solidFill>
              <a:effectLst/>
              <a:latin typeface="Söhne"/>
            </a:endParaRPr>
          </a:p>
          <a:p>
            <a:pPr algn="l"/>
            <a:r>
              <a:rPr lang="en-GB" b="1" i="0">
                <a:solidFill>
                  <a:srgbClr val="0D0D0D"/>
                </a:solidFill>
                <a:effectLst/>
                <a:latin typeface="Söhne"/>
              </a:rPr>
              <a:t>Scenario 2 - Supporting Freya's Literacy and Mathematics Development:</a:t>
            </a:r>
            <a:endParaRPr lang="en-GB" b="0" i="0">
              <a:solidFill>
                <a:srgbClr val="0D0D0D"/>
              </a:solidFill>
              <a:effectLst/>
              <a:latin typeface="Söhne"/>
            </a:endParaRPr>
          </a:p>
          <a:p>
            <a:pPr algn="l"/>
            <a:r>
              <a:rPr lang="en-GB" b="0" i="0">
                <a:solidFill>
                  <a:srgbClr val="0D0D0D"/>
                </a:solidFill>
                <a:effectLst/>
                <a:latin typeface="Söhne"/>
              </a:rPr>
              <a:t>To support Freya's development in literacy and mathematics, integrating these concepts into her outdoor play, aligning with her love for the mud kitchen and physical activities, is crucial. For instance, introducing numeracy through activities like counting natural objects or incorporating math concepts into her mud kitchen play, such as measuring ingredients, can be effective. To enhance literacy, introducing storytelling sessions during outdoor play, encouraging her to engage in imaginative play that involves creating narratives, can be beneficial. Providing literacy-rich materials in the outdoor area, such as chalkboards or weather-resistant books, can further encourage her interest in these areas while capitalizing on her love for outdoor play.</a:t>
            </a:r>
          </a:p>
          <a:p>
            <a:endParaRPr lang="en-GB"/>
          </a:p>
        </p:txBody>
      </p:sp>
      <p:sp>
        <p:nvSpPr>
          <p:cNvPr id="4" name="Slide Number Placeholder 3"/>
          <p:cNvSpPr>
            <a:spLocks noGrp="1"/>
          </p:cNvSpPr>
          <p:nvPr>
            <p:ph type="sldNum" sz="quarter" idx="5"/>
          </p:nvPr>
        </p:nvSpPr>
        <p:spPr/>
        <p:txBody>
          <a:bodyPr/>
          <a:lstStyle/>
          <a:p>
            <a:fld id="{A435461E-EB4F-4A0F-9D8B-D584913A335B}" type="slidenum">
              <a:rPr lang="en-GB" smtClean="0"/>
              <a:t>15</a:t>
            </a:fld>
            <a:endParaRPr lang="en-GB"/>
          </a:p>
        </p:txBody>
      </p:sp>
    </p:spTree>
    <p:extLst>
      <p:ext uri="{BB962C8B-B14F-4D97-AF65-F5344CB8AC3E}">
        <p14:creationId xmlns:p14="http://schemas.microsoft.com/office/powerpoint/2010/main" val="3748459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 how are they feeling at the moment, relating to the information that has been taught? </a:t>
            </a:r>
          </a:p>
          <a:p>
            <a:r>
              <a:rPr lang="en-GB"/>
              <a:t>Add an emoji to the chat to show how they are feeling, e.g. happy with the information they have received, confused, etc. Ask learners to note down in chat if there is anything they need more support with. </a:t>
            </a:r>
          </a:p>
          <a:p>
            <a:endParaRPr lang="en-GB"/>
          </a:p>
        </p:txBody>
      </p:sp>
      <p:sp>
        <p:nvSpPr>
          <p:cNvPr id="4" name="Slide Number Placeholder 3"/>
          <p:cNvSpPr>
            <a:spLocks noGrp="1"/>
          </p:cNvSpPr>
          <p:nvPr>
            <p:ph type="sldNum" sz="quarter" idx="5"/>
          </p:nvPr>
        </p:nvSpPr>
        <p:spPr/>
        <p:txBody>
          <a:bodyPr/>
          <a:lstStyle/>
          <a:p>
            <a:fld id="{B4EFFE5C-0252-4EE1-A027-5BC7A374D10F}" type="slidenum">
              <a:rPr lang="en-GB" smtClean="0"/>
              <a:t>16</a:t>
            </a:fld>
            <a:endParaRPr lang="en-GB"/>
          </a:p>
        </p:txBody>
      </p:sp>
    </p:spTree>
    <p:extLst>
      <p:ext uri="{BB962C8B-B14F-4D97-AF65-F5344CB8AC3E}">
        <p14:creationId xmlns:p14="http://schemas.microsoft.com/office/powerpoint/2010/main" val="2096578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 how many factors can they name that can impact on children’s development? Explain to learners that this can be anything that can have a positive or negative influence on how a child learns and develops. </a:t>
            </a:r>
          </a:p>
          <a:p>
            <a:endParaRPr lang="en-GB"/>
          </a:p>
          <a:p>
            <a:r>
              <a:rPr lang="en-GB"/>
              <a:t>Reveal the examples on the screen. Have learners thought of any more? </a:t>
            </a:r>
          </a:p>
          <a:p>
            <a:endParaRPr lang="en-GB"/>
          </a:p>
          <a:p>
            <a:r>
              <a:rPr lang="en-GB"/>
              <a:t>Explain we are going to look at the difference between biological and environmental factors. Ask learners what they think the difference is? </a:t>
            </a:r>
          </a:p>
          <a:p>
            <a:endParaRPr lang="en-GB"/>
          </a:p>
          <a:p>
            <a:br>
              <a:rPr lang="en-GB"/>
            </a:br>
            <a:r>
              <a:rPr lang="en-GB" b="0" i="0">
                <a:solidFill>
                  <a:srgbClr val="0D0D0D"/>
                </a:solidFill>
                <a:effectLst/>
                <a:latin typeface="Söhne"/>
              </a:rPr>
              <a:t>Biological factors, are influenced by genetics and physiological processes. Environmental factors are external factors that influence development.</a:t>
            </a:r>
          </a:p>
          <a:p>
            <a:endParaRPr lang="en-GB" b="0" i="0">
              <a:solidFill>
                <a:srgbClr val="0D0D0D"/>
              </a:solidFill>
              <a:effectLst/>
              <a:latin typeface="Söhne"/>
            </a:endParaRPr>
          </a:p>
          <a:p>
            <a:r>
              <a:rPr lang="en-GB" b="0" i="0">
                <a:solidFill>
                  <a:srgbClr val="0D0D0D"/>
                </a:solidFill>
                <a:effectLst/>
                <a:latin typeface="Söhne"/>
              </a:rPr>
              <a:t>Use a whiteboard or Padlet for learners to sort factors into biological/environmental factors. </a:t>
            </a:r>
            <a:endParaRPr lang="en-GB"/>
          </a:p>
          <a:p>
            <a:endParaRPr lang="en-GB"/>
          </a:p>
          <a:p>
            <a:endParaRPr lang="en-GB"/>
          </a:p>
          <a:p>
            <a:endParaRPr lang="en-GB"/>
          </a:p>
          <a:p>
            <a:endParaRPr lang="en-GB"/>
          </a:p>
          <a:p>
            <a:endParaRPr lang="en-GB"/>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A435461E-EB4F-4A0F-9D8B-D584913A335B}" type="slidenum">
              <a:rPr lang="en-GB" smtClean="0"/>
              <a:t>17</a:t>
            </a:fld>
            <a:endParaRPr lang="en-GB"/>
          </a:p>
        </p:txBody>
      </p:sp>
    </p:spTree>
    <p:extLst>
      <p:ext uri="{BB962C8B-B14F-4D97-AF65-F5344CB8AC3E}">
        <p14:creationId xmlns:p14="http://schemas.microsoft.com/office/powerpoint/2010/main" val="854408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GB" b="1" i="0">
                <a:solidFill>
                  <a:srgbClr val="0D0D0D"/>
                </a:solidFill>
                <a:effectLst/>
                <a:latin typeface="Söhne"/>
              </a:rPr>
              <a:t>Break out rooms – learners to discuss the scenarios. Tutor to ask learners to consider how the different scenarios may impact on a child’s development and strategies that could be used to discuss. Then to come together and discuss as a whole group. </a:t>
            </a:r>
          </a:p>
          <a:p>
            <a:pPr algn="l">
              <a:buFont typeface="+mj-lt"/>
              <a:buNone/>
            </a:pPr>
            <a:endParaRPr lang="en-GB" b="1" i="0">
              <a:solidFill>
                <a:srgbClr val="0D0D0D"/>
              </a:solidFill>
              <a:effectLst/>
              <a:latin typeface="Söhne"/>
            </a:endParaRPr>
          </a:p>
          <a:p>
            <a:pPr algn="l">
              <a:buFont typeface="+mj-lt"/>
              <a:buNone/>
            </a:pPr>
            <a:r>
              <a:rPr lang="en-GB" b="1" i="0">
                <a:solidFill>
                  <a:srgbClr val="0D0D0D"/>
                </a:solidFill>
                <a:effectLst/>
                <a:latin typeface="Söhne"/>
              </a:rPr>
              <a:t>Scenario 1: </a:t>
            </a:r>
            <a:r>
              <a:rPr lang="en-GB" b="0" i="1">
                <a:solidFill>
                  <a:srgbClr val="0D0D0D"/>
                </a:solidFill>
                <a:effectLst/>
                <a:latin typeface="Söhne"/>
              </a:rPr>
              <a:t>Discussion Points:</a:t>
            </a:r>
            <a:endParaRPr lang="en-GB" b="0" i="0">
              <a:solidFill>
                <a:srgbClr val="0D0D0D"/>
              </a:solidFill>
              <a:effectLst/>
              <a:latin typeface="Söhne"/>
            </a:endParaRPr>
          </a:p>
          <a:p>
            <a:pPr marL="742950" lvl="1" indent="-285750" algn="l">
              <a:buFont typeface="+mj-lt"/>
              <a:buAutoNum type="arabicPeriod"/>
            </a:pPr>
            <a:r>
              <a:rPr lang="en-GB" b="0" i="0">
                <a:solidFill>
                  <a:srgbClr val="0D0D0D"/>
                </a:solidFill>
                <a:effectLst/>
                <a:latin typeface="Söhne"/>
              </a:rPr>
              <a:t>How might Sophie’s bilingualism impact her ability to communicate and form connections with other children?</a:t>
            </a:r>
          </a:p>
          <a:p>
            <a:pPr marL="742950" lvl="1" indent="-285750" algn="l">
              <a:buFont typeface="+mj-lt"/>
              <a:buAutoNum type="arabicPeriod"/>
            </a:pPr>
            <a:r>
              <a:rPr lang="en-GB" b="0" i="0">
                <a:solidFill>
                  <a:srgbClr val="0D0D0D"/>
                </a:solidFill>
                <a:effectLst/>
                <a:latin typeface="Söhne"/>
              </a:rPr>
              <a:t>What strategies can be employed to support Sophie’s language development while respecting and celebrating her cultural background?</a:t>
            </a:r>
          </a:p>
          <a:p>
            <a:pPr marL="742950" lvl="1" indent="-285750" algn="l">
              <a:buFont typeface="+mj-lt"/>
              <a:buAutoNum type="arabicPeriod"/>
            </a:pPr>
            <a:r>
              <a:rPr lang="en-GB" b="0" i="0">
                <a:solidFill>
                  <a:srgbClr val="0D0D0D"/>
                </a:solidFill>
                <a:effectLst/>
                <a:latin typeface="Söhne"/>
              </a:rPr>
              <a:t>How can the nursery create an environment that values diversity? </a:t>
            </a:r>
          </a:p>
          <a:p>
            <a:pPr marL="457200" lvl="1" indent="0" algn="l">
              <a:buFont typeface="+mj-lt"/>
              <a:buNone/>
            </a:pPr>
            <a:endParaRPr lang="en-GB" b="0" i="0">
              <a:solidFill>
                <a:srgbClr val="0D0D0D"/>
              </a:solidFill>
              <a:effectLst/>
              <a:latin typeface="Söhne"/>
            </a:endParaRPr>
          </a:p>
          <a:p>
            <a:pPr algn="l">
              <a:buFont typeface="+mj-lt"/>
              <a:buNone/>
            </a:pPr>
            <a:r>
              <a:rPr lang="en-GB" b="1" i="0">
                <a:solidFill>
                  <a:srgbClr val="0D0D0D"/>
                </a:solidFill>
                <a:effectLst/>
                <a:latin typeface="Söhne"/>
              </a:rPr>
              <a:t>Scenario 2 </a:t>
            </a:r>
            <a:r>
              <a:rPr lang="en-GB" b="0" i="1">
                <a:solidFill>
                  <a:srgbClr val="0D0D0D"/>
                </a:solidFill>
                <a:effectLst/>
                <a:latin typeface="Söhne"/>
              </a:rPr>
              <a:t>Discussion Points:</a:t>
            </a:r>
            <a:endParaRPr lang="en-GB" b="0" i="0">
              <a:solidFill>
                <a:srgbClr val="0D0D0D"/>
              </a:solidFill>
              <a:effectLst/>
              <a:latin typeface="Söhne"/>
            </a:endParaRPr>
          </a:p>
          <a:p>
            <a:pPr marL="742950" lvl="1" indent="-285750" algn="l">
              <a:buFont typeface="+mj-lt"/>
              <a:buAutoNum type="arabicPeriod"/>
            </a:pPr>
            <a:r>
              <a:rPr lang="en-GB" b="0" i="0">
                <a:solidFill>
                  <a:srgbClr val="0D0D0D"/>
                </a:solidFill>
                <a:effectLst/>
                <a:latin typeface="Söhne"/>
              </a:rPr>
              <a:t>In what ways can the nursery provide additional resources and experiences to support James's cognitive development?</a:t>
            </a:r>
          </a:p>
          <a:p>
            <a:pPr marL="742950" lvl="1" indent="-285750" algn="l">
              <a:buFont typeface="+mj-lt"/>
              <a:buAutoNum type="arabicPeriod"/>
            </a:pPr>
            <a:r>
              <a:rPr lang="en-GB" b="0" i="0">
                <a:solidFill>
                  <a:srgbClr val="0D0D0D"/>
                </a:solidFill>
                <a:effectLst/>
                <a:latin typeface="Söhne"/>
              </a:rPr>
              <a:t>How can educators create an inclusive environment that minimises the impact? </a:t>
            </a:r>
          </a:p>
          <a:p>
            <a:pPr marL="742950" lvl="1" indent="-285750" algn="l">
              <a:buFont typeface="+mj-lt"/>
              <a:buAutoNum type="arabicPeriod"/>
            </a:pPr>
            <a:r>
              <a:rPr lang="en-GB" b="0" i="0">
                <a:solidFill>
                  <a:srgbClr val="0D0D0D"/>
                </a:solidFill>
                <a:effectLst/>
                <a:latin typeface="Söhne"/>
              </a:rPr>
              <a:t>What collaborative efforts with the community or external organizations can be explored to enhance opportunities for children like James?</a:t>
            </a:r>
          </a:p>
          <a:p>
            <a:pPr algn="l">
              <a:buFont typeface="+mj-lt"/>
              <a:buNone/>
            </a:pPr>
            <a:endParaRPr lang="en-GB" b="1" i="0">
              <a:solidFill>
                <a:srgbClr val="0D0D0D"/>
              </a:solidFill>
              <a:effectLst/>
              <a:latin typeface="Söhne"/>
            </a:endParaRPr>
          </a:p>
          <a:p>
            <a:pPr algn="l">
              <a:buFont typeface="+mj-lt"/>
              <a:buNone/>
            </a:pPr>
            <a:r>
              <a:rPr lang="en-GB" b="1" i="0">
                <a:solidFill>
                  <a:srgbClr val="0D0D0D"/>
                </a:solidFill>
                <a:effectLst/>
                <a:latin typeface="Söhne"/>
              </a:rPr>
              <a:t>Scenario 3 discussion points: </a:t>
            </a:r>
          </a:p>
          <a:p>
            <a:pPr marL="228600" indent="-228600" algn="l">
              <a:buFont typeface="+mj-lt"/>
              <a:buAutoNum type="arabicPeriod"/>
            </a:pPr>
            <a:r>
              <a:rPr lang="en-GB" b="0" i="0">
                <a:solidFill>
                  <a:srgbClr val="0D0D0D"/>
                </a:solidFill>
                <a:effectLst/>
                <a:latin typeface="Söhne"/>
              </a:rPr>
              <a:t>What specific challenges might Emily face in social interactions and communication within the nursery setting?</a:t>
            </a:r>
          </a:p>
          <a:p>
            <a:pPr marL="228600" indent="-228600" algn="l">
              <a:buFont typeface="+mj-lt"/>
              <a:buAutoNum type="arabicPeriod"/>
            </a:pPr>
            <a:r>
              <a:rPr lang="en-GB" b="0" i="0">
                <a:solidFill>
                  <a:srgbClr val="0D0D0D"/>
                </a:solidFill>
                <a:effectLst/>
                <a:latin typeface="Söhne"/>
              </a:rPr>
              <a:t>How can educators tailor activities and provide support to meet Emily's unique needs?</a:t>
            </a:r>
          </a:p>
          <a:p>
            <a:pPr marL="228600" indent="-228600" algn="l">
              <a:buFont typeface="+mj-lt"/>
              <a:buAutoNum type="arabicPeriod"/>
            </a:pPr>
            <a:r>
              <a:rPr lang="en-GB" b="0" i="0">
                <a:solidFill>
                  <a:srgbClr val="0D0D0D"/>
                </a:solidFill>
                <a:effectLst/>
                <a:latin typeface="Söhne"/>
              </a:rPr>
              <a:t>In what ways can Emily's peers learn about and understand autism to foster a supportive and inclusive environment?</a:t>
            </a:r>
          </a:p>
          <a:p>
            <a:pPr marL="228600" indent="-228600" algn="l">
              <a:buFont typeface="+mj-lt"/>
              <a:buAutoNum type="arabicPeriod"/>
            </a:pPr>
            <a:endParaRPr lang="en-GB" b="0" i="0">
              <a:solidFill>
                <a:srgbClr val="0D0D0D"/>
              </a:solidFill>
              <a:effectLst/>
              <a:latin typeface="Söhne"/>
            </a:endParaRPr>
          </a:p>
          <a:p>
            <a:pPr marL="0" indent="0" algn="l">
              <a:buFont typeface="+mj-lt"/>
              <a:buNone/>
            </a:pPr>
            <a:r>
              <a:rPr lang="en-GB" b="0" i="0">
                <a:solidFill>
                  <a:srgbClr val="0D0D0D"/>
                </a:solidFill>
                <a:effectLst/>
                <a:latin typeface="Söhne"/>
              </a:rPr>
              <a:t>Tutor to discuss the roles of other professionals, e.g. SENCO, when discussing the scenarios, also to find out if any learner has an interest in this role? Signpost to Boost for useful links.  </a:t>
            </a:r>
          </a:p>
          <a:p>
            <a:endParaRPr lang="en-GB"/>
          </a:p>
        </p:txBody>
      </p:sp>
      <p:sp>
        <p:nvSpPr>
          <p:cNvPr id="4" name="Slide Number Placeholder 3"/>
          <p:cNvSpPr>
            <a:spLocks noGrp="1"/>
          </p:cNvSpPr>
          <p:nvPr>
            <p:ph type="sldNum" sz="quarter" idx="5"/>
          </p:nvPr>
        </p:nvSpPr>
        <p:spPr/>
        <p:txBody>
          <a:bodyPr/>
          <a:lstStyle/>
          <a:p>
            <a:fld id="{A435461E-EB4F-4A0F-9D8B-D584913A335B}" type="slidenum">
              <a:rPr lang="en-GB" smtClean="0"/>
              <a:t>18</a:t>
            </a:fld>
            <a:endParaRPr lang="en-GB"/>
          </a:p>
        </p:txBody>
      </p:sp>
    </p:spTree>
    <p:extLst>
      <p:ext uri="{BB962C8B-B14F-4D97-AF65-F5344CB8AC3E}">
        <p14:creationId xmlns:p14="http://schemas.microsoft.com/office/powerpoint/2010/main" val="1658443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 how are they feeling at the moment, relating to the information that has been taught? </a:t>
            </a:r>
          </a:p>
          <a:p>
            <a:r>
              <a:rPr lang="en-GB"/>
              <a:t>Add an emoji to the chat to show how they are feeling, e.g. happy with the information they have received, confused, etc. Ask learners to note down in chat if there is anything they need more support with. </a:t>
            </a:r>
          </a:p>
          <a:p>
            <a:endParaRPr lang="en-GB"/>
          </a:p>
        </p:txBody>
      </p:sp>
      <p:sp>
        <p:nvSpPr>
          <p:cNvPr id="4" name="Slide Number Placeholder 3"/>
          <p:cNvSpPr>
            <a:spLocks noGrp="1"/>
          </p:cNvSpPr>
          <p:nvPr>
            <p:ph type="sldNum" sz="quarter" idx="5"/>
          </p:nvPr>
        </p:nvSpPr>
        <p:spPr/>
        <p:txBody>
          <a:bodyPr/>
          <a:lstStyle/>
          <a:p>
            <a:fld id="{B4EFFE5C-0252-4EE1-A027-5BC7A374D10F}" type="slidenum">
              <a:rPr lang="en-GB" smtClean="0"/>
              <a:t>19</a:t>
            </a:fld>
            <a:endParaRPr lang="en-GB"/>
          </a:p>
        </p:txBody>
      </p:sp>
    </p:spTree>
    <p:extLst>
      <p:ext uri="{BB962C8B-B14F-4D97-AF65-F5344CB8AC3E}">
        <p14:creationId xmlns:p14="http://schemas.microsoft.com/office/powerpoint/2010/main" val="1614501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Quiz – ask learners each question one at a time. Learners to type their answers into the chat box and to use ‘chat-pause-send’ to send the tutor their answers all at once for each question.</a:t>
            </a:r>
          </a:p>
        </p:txBody>
      </p:sp>
      <p:sp>
        <p:nvSpPr>
          <p:cNvPr id="4" name="Slide Number Placeholder 3"/>
          <p:cNvSpPr>
            <a:spLocks noGrp="1"/>
          </p:cNvSpPr>
          <p:nvPr>
            <p:ph type="sldNum" sz="quarter" idx="5"/>
          </p:nvPr>
        </p:nvSpPr>
        <p:spPr/>
        <p:txBody>
          <a:bodyPr/>
          <a:lstStyle/>
          <a:p>
            <a:fld id="{B4EFFE5C-0252-4EE1-A027-5BC7A374D10F}" type="slidenum">
              <a:rPr lang="en-GB" smtClean="0"/>
              <a:t>20</a:t>
            </a:fld>
            <a:endParaRPr lang="en-GB"/>
          </a:p>
        </p:txBody>
      </p:sp>
    </p:spTree>
    <p:extLst>
      <p:ext uri="{BB962C8B-B14F-4D97-AF65-F5344CB8AC3E}">
        <p14:creationId xmlns:p14="http://schemas.microsoft.com/office/powerpoint/2010/main" val="4237591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Introduce self – I will be leading the forum today. </a:t>
            </a:r>
          </a:p>
          <a:p>
            <a:r>
              <a:rPr lang="en-GB"/>
              <a:t>Explain role and how today is the perfect opportunity to share your feedback on your apprenticeship programme. </a:t>
            </a:r>
          </a:p>
          <a:p>
            <a:endParaRPr lang="en-GB"/>
          </a:p>
          <a:p>
            <a:endParaRPr lang="en-GB"/>
          </a:p>
        </p:txBody>
      </p:sp>
      <p:sp>
        <p:nvSpPr>
          <p:cNvPr id="4" name="Slide Number Placeholder 3"/>
          <p:cNvSpPr>
            <a:spLocks noGrp="1"/>
          </p:cNvSpPr>
          <p:nvPr>
            <p:ph type="sldNum" sz="quarter" idx="5"/>
          </p:nvPr>
        </p:nvSpPr>
        <p:spPr/>
        <p:txBody>
          <a:bodyPr/>
          <a:lstStyle/>
          <a:p>
            <a:fld id="{D7A4B906-5D0D-5E42-9CE1-536D6E7C3D2D}" type="slidenum">
              <a:rPr lang="en-US" smtClean="0"/>
              <a:t>2</a:t>
            </a:fld>
            <a:endParaRPr lang="en-US"/>
          </a:p>
        </p:txBody>
      </p:sp>
    </p:spTree>
    <p:extLst>
      <p:ext uri="{BB962C8B-B14F-4D97-AF65-F5344CB8AC3E}">
        <p14:creationId xmlns:p14="http://schemas.microsoft.com/office/powerpoint/2010/main" val="613958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learners how confident they are now with child development? To put their number in the chat box and compare. How have they progressed? Encourage learners to note down this score for when they update their skill scan. </a:t>
            </a:r>
            <a:endParaRPr lang="en-US"/>
          </a:p>
          <a:p>
            <a:r>
              <a:rPr lang="en-GB"/>
              <a:t>Test learners against objectives: </a:t>
            </a:r>
            <a:endParaRPr lang="en-US"/>
          </a:p>
          <a:p>
            <a:pPr marL="285750" indent="-285750">
              <a:buFont typeface="Arial,Sans-Serif"/>
              <a:buChar char="•"/>
            </a:pPr>
            <a:r>
              <a:rPr lang="en-GB"/>
              <a:t>Explain how children learn and develop</a:t>
            </a:r>
            <a:endParaRPr lang="en-US"/>
          </a:p>
          <a:p>
            <a:pPr marL="285750" indent="-285750">
              <a:buFont typeface="Arial,Sans-Serif"/>
              <a:buChar char="•"/>
            </a:pPr>
            <a:r>
              <a:rPr lang="en-GB"/>
              <a:t>Identify the different areas of development</a:t>
            </a:r>
            <a:endParaRPr lang="en-US"/>
          </a:p>
          <a:p>
            <a:pPr marL="285750" indent="-285750">
              <a:buFont typeface="Arial,Sans-Serif"/>
              <a:buChar char="•"/>
            </a:pPr>
            <a:r>
              <a:rPr lang="en-GB"/>
              <a:t>Explain the characteristics of effective learning and EYFS areas </a:t>
            </a:r>
            <a:endParaRPr lang="en-US"/>
          </a:p>
          <a:p>
            <a:pPr marL="285750" indent="-285750">
              <a:buFont typeface="Arial,Sans-Serif"/>
              <a:buChar char="•"/>
            </a:pPr>
            <a:r>
              <a:rPr lang="en-GB"/>
              <a:t> Identify factors that can influence development and explain how children can be supported </a:t>
            </a:r>
            <a:endParaRPr lang="en-US"/>
          </a:p>
          <a:p>
            <a:endParaRPr lang="en-GB"/>
          </a:p>
          <a:p>
            <a:endParaRPr lang="en-GB">
              <a:ea typeface="Calibri"/>
              <a:cs typeface="Calibri"/>
            </a:endParaRPr>
          </a:p>
        </p:txBody>
      </p:sp>
      <p:sp>
        <p:nvSpPr>
          <p:cNvPr id="4" name="Slide Number Placeholder 3"/>
          <p:cNvSpPr>
            <a:spLocks noGrp="1"/>
          </p:cNvSpPr>
          <p:nvPr>
            <p:ph type="sldNum" sz="quarter" idx="5"/>
          </p:nvPr>
        </p:nvSpPr>
        <p:spPr/>
        <p:txBody>
          <a:bodyPr/>
          <a:lstStyle/>
          <a:p>
            <a:fld id="{A435461E-EB4F-4A0F-9D8B-D584913A335B}" type="slidenum">
              <a:rPr lang="en-GB" smtClean="0"/>
              <a:t>21</a:t>
            </a:fld>
            <a:endParaRPr lang="en-GB"/>
          </a:p>
        </p:txBody>
      </p:sp>
    </p:spTree>
    <p:extLst>
      <p:ext uri="{BB962C8B-B14F-4D97-AF65-F5344CB8AC3E}">
        <p14:creationId xmlns:p14="http://schemas.microsoft.com/office/powerpoint/2010/main" val="201081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also discuss how we can help if they don’t currently have a workplace.</a:t>
            </a:r>
          </a:p>
        </p:txBody>
      </p:sp>
      <p:sp>
        <p:nvSpPr>
          <p:cNvPr id="4" name="Slide Number Placeholder 3"/>
          <p:cNvSpPr>
            <a:spLocks noGrp="1"/>
          </p:cNvSpPr>
          <p:nvPr>
            <p:ph type="sldNum" sz="quarter" idx="5"/>
          </p:nvPr>
        </p:nvSpPr>
        <p:spPr/>
        <p:txBody>
          <a:bodyPr/>
          <a:lstStyle/>
          <a:p>
            <a:fld id="{B4EFFE5C-0252-4EE1-A027-5BC7A374D10F}" type="slidenum">
              <a:rPr lang="en-GB" smtClean="0"/>
              <a:t>22</a:t>
            </a:fld>
            <a:endParaRPr lang="en-GB"/>
          </a:p>
        </p:txBody>
      </p:sp>
    </p:spTree>
    <p:extLst>
      <p:ext uri="{BB962C8B-B14F-4D97-AF65-F5344CB8AC3E}">
        <p14:creationId xmlns:p14="http://schemas.microsoft.com/office/powerpoint/2010/main" val="1245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 elements: </a:t>
            </a:r>
          </a:p>
          <a:p>
            <a:r>
              <a:rPr lang="en-GB"/>
              <a:t>Standard – knowledge, skills and behaviours to be met </a:t>
            </a:r>
          </a:p>
          <a:p>
            <a:r>
              <a:rPr lang="en-GB"/>
              <a:t>Maths and English FS </a:t>
            </a:r>
          </a:p>
          <a:p>
            <a:r>
              <a:rPr lang="en-GB"/>
              <a:t>Off the job training </a:t>
            </a:r>
          </a:p>
          <a:p>
            <a:r>
              <a:rPr lang="en-GB"/>
              <a:t>Gateway – confirm ready for EPA </a:t>
            </a:r>
          </a:p>
          <a:p>
            <a:r>
              <a:rPr lang="en-GB"/>
              <a:t>EPA </a:t>
            </a:r>
          </a:p>
        </p:txBody>
      </p:sp>
      <p:sp>
        <p:nvSpPr>
          <p:cNvPr id="4" name="Slide Number Placeholder 3"/>
          <p:cNvSpPr>
            <a:spLocks noGrp="1"/>
          </p:cNvSpPr>
          <p:nvPr>
            <p:ph type="sldNum" sz="quarter" idx="5"/>
          </p:nvPr>
        </p:nvSpPr>
        <p:spPr/>
        <p:txBody>
          <a:bodyPr/>
          <a:lstStyle/>
          <a:p>
            <a:fld id="{D7A4B906-5D0D-5E42-9CE1-536D6E7C3D2D}" type="slidenum">
              <a:rPr lang="en-US" smtClean="0"/>
              <a:t>3</a:t>
            </a:fld>
            <a:endParaRPr lang="en-US"/>
          </a:p>
        </p:txBody>
      </p:sp>
    </p:spTree>
    <p:extLst>
      <p:ext uri="{BB962C8B-B14F-4D97-AF65-F5344CB8AC3E}">
        <p14:creationId xmlns:p14="http://schemas.microsoft.com/office/powerpoint/2010/main" val="1626443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35461E-EB4F-4A0F-9D8B-D584913A335B}" type="slidenum">
              <a:rPr lang="en-GB" smtClean="0"/>
              <a:t>4</a:t>
            </a:fld>
            <a:endParaRPr lang="en-GB"/>
          </a:p>
        </p:txBody>
      </p:sp>
    </p:spTree>
    <p:extLst>
      <p:ext uri="{BB962C8B-B14F-4D97-AF65-F5344CB8AC3E}">
        <p14:creationId xmlns:p14="http://schemas.microsoft.com/office/powerpoint/2010/main" val="290508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435461E-EB4F-4A0F-9D8B-D584913A335B}" type="slidenum">
              <a:rPr lang="en-GB" smtClean="0"/>
              <a:t>5</a:t>
            </a:fld>
            <a:endParaRPr lang="en-GB"/>
          </a:p>
        </p:txBody>
      </p:sp>
    </p:spTree>
    <p:extLst>
      <p:ext uri="{BB962C8B-B14F-4D97-AF65-F5344CB8AC3E}">
        <p14:creationId xmlns:p14="http://schemas.microsoft.com/office/powerpoint/2010/main" val="375200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are partnered with a university who we can recommend for an online top up degree however we advise enquiring directly with universities on their entry requirements. </a:t>
            </a:r>
          </a:p>
        </p:txBody>
      </p:sp>
      <p:sp>
        <p:nvSpPr>
          <p:cNvPr id="4" name="Slide Number Placeholder 3"/>
          <p:cNvSpPr>
            <a:spLocks noGrp="1"/>
          </p:cNvSpPr>
          <p:nvPr>
            <p:ph type="sldNum" sz="quarter" idx="5"/>
          </p:nvPr>
        </p:nvSpPr>
        <p:spPr/>
        <p:txBody>
          <a:bodyPr/>
          <a:lstStyle/>
          <a:p>
            <a:fld id="{D7A4B906-5D0D-5E42-9CE1-536D6E7C3D2D}" type="slidenum">
              <a:rPr lang="en-US" smtClean="0"/>
              <a:t>6</a:t>
            </a:fld>
            <a:endParaRPr lang="en-US"/>
          </a:p>
        </p:txBody>
      </p:sp>
    </p:spTree>
    <p:extLst>
      <p:ext uri="{BB962C8B-B14F-4D97-AF65-F5344CB8AC3E}">
        <p14:creationId xmlns:p14="http://schemas.microsoft.com/office/powerpoint/2010/main" val="4130367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4B906-5D0D-5E42-9CE1-536D6E7C3D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380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ea typeface="Calibri"/>
              <a:cs typeface="Calibri"/>
            </a:endParaRPr>
          </a:p>
          <a:p>
            <a:endParaRPr lang="en-US" sz="1200">
              <a:cs typeface="Calibri"/>
            </a:endParaRPr>
          </a:p>
          <a:p>
            <a:endParaRPr lang="en-GB" sz="1200">
              <a:cs typeface="Calibri"/>
            </a:endParaRPr>
          </a:p>
          <a:p>
            <a:endParaRPr lang="en-GB"/>
          </a:p>
        </p:txBody>
      </p:sp>
      <p:sp>
        <p:nvSpPr>
          <p:cNvPr id="4" name="Slide Number Placeholder 3"/>
          <p:cNvSpPr>
            <a:spLocks noGrp="1"/>
          </p:cNvSpPr>
          <p:nvPr>
            <p:ph type="sldNum" sz="quarter" idx="5"/>
          </p:nvPr>
        </p:nvSpPr>
        <p:spPr/>
        <p:txBody>
          <a:bodyPr/>
          <a:lstStyle/>
          <a:p>
            <a:fld id="{1D59C47B-4932-4C24-9B9E-A2CB2B7C162B}" type="slidenum">
              <a:rPr lang="en-GB" smtClean="0"/>
              <a:t>8</a:t>
            </a:fld>
            <a:endParaRPr lang="en-GB"/>
          </a:p>
        </p:txBody>
      </p:sp>
    </p:spTree>
    <p:extLst>
      <p:ext uri="{BB962C8B-B14F-4D97-AF65-F5344CB8AC3E}">
        <p14:creationId xmlns:p14="http://schemas.microsoft.com/office/powerpoint/2010/main" val="3608227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Tutor to explain these are our usual code of conduct and expectations for sessions. For this session highlight that participants can get as involved as they feel comfortable with. </a:t>
            </a:r>
          </a:p>
        </p:txBody>
      </p:sp>
      <p:sp>
        <p:nvSpPr>
          <p:cNvPr id="4" name="Slide Number Placeholder 3"/>
          <p:cNvSpPr>
            <a:spLocks noGrp="1"/>
          </p:cNvSpPr>
          <p:nvPr>
            <p:ph type="sldNum" sz="quarter" idx="5"/>
          </p:nvPr>
        </p:nvSpPr>
        <p:spPr/>
        <p:txBody>
          <a:bodyPr/>
          <a:lstStyle/>
          <a:p>
            <a:fld id="{B4EFFE5C-0252-4EE1-A027-5BC7A374D10F}" type="slidenum">
              <a:rPr lang="en-GB" smtClean="0"/>
              <a:t>9</a:t>
            </a:fld>
            <a:endParaRPr lang="en-GB"/>
          </a:p>
        </p:txBody>
      </p:sp>
    </p:spTree>
    <p:extLst>
      <p:ext uri="{BB962C8B-B14F-4D97-AF65-F5344CB8AC3E}">
        <p14:creationId xmlns:p14="http://schemas.microsoft.com/office/powerpoint/2010/main" val="2630419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PN Title Slide with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242AD2-1F7A-CF41-9807-9943658CA908}"/>
              </a:ext>
            </a:extLst>
          </p:cNvPr>
          <p:cNvPicPr>
            <a:picLocks noChangeAspect="1"/>
          </p:cNvPicPr>
          <p:nvPr userDrawn="1"/>
        </p:nvPicPr>
        <p:blipFill>
          <a:blip r:embed="rId2"/>
          <a:srcRect/>
          <a:stretch/>
        </p:blipFill>
        <p:spPr>
          <a:xfrm>
            <a:off x="4141" y="3000"/>
            <a:ext cx="12181904" cy="6852321"/>
          </a:xfrm>
          <a:prstGeom prst="rect">
            <a:avLst/>
          </a:prstGeom>
        </p:spPr>
      </p:pic>
      <p:sp>
        <p:nvSpPr>
          <p:cNvPr id="2" name="Title 1">
            <a:extLst>
              <a:ext uri="{FF2B5EF4-FFF2-40B4-BE49-F238E27FC236}">
                <a16:creationId xmlns:a16="http://schemas.microsoft.com/office/drawing/2014/main" id="{461A2D40-424A-E74C-8D3F-A0C9C548159A}"/>
              </a:ext>
            </a:extLst>
          </p:cNvPr>
          <p:cNvSpPr>
            <a:spLocks noGrp="1"/>
          </p:cNvSpPr>
          <p:nvPr>
            <p:ph type="ctrTitle"/>
          </p:nvPr>
        </p:nvSpPr>
        <p:spPr>
          <a:xfrm>
            <a:off x="1524000" y="3438940"/>
            <a:ext cx="4208585" cy="1907589"/>
          </a:xfrm>
        </p:spPr>
        <p:txBody>
          <a:bodyPr anchor="b"/>
          <a:lstStyle>
            <a:lvl1pPr algn="l">
              <a:defRPr sz="4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EFD5E00-B1C6-A444-9D33-2D2ECDC69DF3}"/>
              </a:ext>
            </a:extLst>
          </p:cNvPr>
          <p:cNvSpPr>
            <a:spLocks noGrp="1"/>
          </p:cNvSpPr>
          <p:nvPr>
            <p:ph type="subTitle" idx="1"/>
          </p:nvPr>
        </p:nvSpPr>
        <p:spPr>
          <a:xfrm>
            <a:off x="1524000" y="5645428"/>
            <a:ext cx="5214730" cy="72555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7" name="Picture 6">
            <a:extLst>
              <a:ext uri="{FF2B5EF4-FFF2-40B4-BE49-F238E27FC236}">
                <a16:creationId xmlns:a16="http://schemas.microsoft.com/office/drawing/2014/main" id="{61576D2E-33EE-6E44-80D8-28317681B81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871222" y="1688961"/>
            <a:ext cx="3428861" cy="3428861"/>
          </a:xfrm>
          <a:prstGeom prst="ellipse">
            <a:avLst/>
          </a:prstGeom>
        </p:spPr>
      </p:pic>
    </p:spTree>
    <p:extLst>
      <p:ext uri="{BB962C8B-B14F-4D97-AF65-F5344CB8AC3E}">
        <p14:creationId xmlns:p14="http://schemas.microsoft.com/office/powerpoint/2010/main" val="1933849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A96B61-84F4-6343-9FF1-6B80FB0CF0AC}"/>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3291576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35F3B-04BA-E848-90CB-4EBCA900A57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2BE7ACC-62A6-DD42-8C9F-85D327B11B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C74A210-5014-A140-85E1-C1A0D24C745E}"/>
              </a:ext>
            </a:extLst>
          </p:cNvPr>
          <p:cNvSpPr>
            <a:spLocks noGrp="1"/>
          </p:cNvSpPr>
          <p:nvPr>
            <p:ph type="body" sz="half" idx="2"/>
          </p:nvPr>
        </p:nvSpPr>
        <p:spPr>
          <a:xfrm>
            <a:off x="839788" y="2286000"/>
            <a:ext cx="3932237" cy="35829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6D83B0F-E20F-D442-9304-C05A10709A32}"/>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51773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75D19-9875-A248-A902-AA6BDF527C9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24AFC93-B6FB-414D-B6E8-505F7CC1A1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5D9D053-0352-D147-8F46-E55C4EC7D1E9}"/>
              </a:ext>
            </a:extLst>
          </p:cNvPr>
          <p:cNvSpPr>
            <a:spLocks noGrp="1"/>
          </p:cNvSpPr>
          <p:nvPr>
            <p:ph type="body" sz="half" idx="2"/>
          </p:nvPr>
        </p:nvSpPr>
        <p:spPr>
          <a:xfrm>
            <a:off x="839788" y="2211858"/>
            <a:ext cx="3932237" cy="36571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F5BB5A3F-80FC-7342-98DA-DCA523CBC96A}"/>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3058285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75D19-9875-A248-A902-AA6BDF527C9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24AFC93-B6FB-414D-B6E8-505F7CC1A15A}"/>
              </a:ext>
            </a:extLst>
          </p:cNvPr>
          <p:cNvSpPr>
            <a:spLocks noGrp="1"/>
          </p:cNvSpPr>
          <p:nvPr>
            <p:ph type="pic" idx="1"/>
          </p:nvPr>
        </p:nvSpPr>
        <p:spPr>
          <a:xfrm>
            <a:off x="5183188" y="0"/>
            <a:ext cx="7008812"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5D9D053-0352-D147-8F46-E55C4EC7D1E9}"/>
              </a:ext>
            </a:extLst>
          </p:cNvPr>
          <p:cNvSpPr>
            <a:spLocks noGrp="1"/>
          </p:cNvSpPr>
          <p:nvPr>
            <p:ph type="body" sz="half" idx="2"/>
          </p:nvPr>
        </p:nvSpPr>
        <p:spPr>
          <a:xfrm>
            <a:off x="839788" y="2211858"/>
            <a:ext cx="3932237" cy="36571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F5BB5A3F-80FC-7342-98DA-DCA523CBC96A}"/>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1323740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or Section Header al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DC50F9-CB28-0B4A-BDB8-C2496C5D52E5}"/>
              </a:ext>
            </a:extLst>
          </p:cNvPr>
          <p:cNvSpPr>
            <a:spLocks noGrp="1"/>
          </p:cNvSpPr>
          <p:nvPr>
            <p:ph type="sldNum" sz="quarter" idx="12"/>
          </p:nvPr>
        </p:nvSpPr>
        <p:spPr/>
        <p:txBody>
          <a:bodyPr/>
          <a:lstStyle/>
          <a:p>
            <a:fld id="{E888C95C-3688-1A42-9BEF-F4465239C174}" type="slidenum">
              <a:rPr lang="en-GB" smtClean="0"/>
              <a:t>‹#›</a:t>
            </a:fld>
            <a:endParaRPr lang="en-GB"/>
          </a:p>
        </p:txBody>
      </p:sp>
      <p:sp>
        <p:nvSpPr>
          <p:cNvPr id="8" name="Oval 7">
            <a:extLst>
              <a:ext uri="{FF2B5EF4-FFF2-40B4-BE49-F238E27FC236}">
                <a16:creationId xmlns:a16="http://schemas.microsoft.com/office/drawing/2014/main" id="{8CF4BAC3-88D6-9343-BB07-BC83CC7AD5C7}"/>
              </a:ext>
            </a:extLst>
          </p:cNvPr>
          <p:cNvSpPr/>
          <p:nvPr userDrawn="1"/>
        </p:nvSpPr>
        <p:spPr>
          <a:xfrm>
            <a:off x="2190010" y="-595634"/>
            <a:ext cx="7811980" cy="78119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A15745-E28D-EF43-8DE0-594803162DB6}"/>
              </a:ext>
            </a:extLst>
          </p:cNvPr>
          <p:cNvSpPr>
            <a:spLocks noGrp="1"/>
          </p:cNvSpPr>
          <p:nvPr>
            <p:ph type="title"/>
          </p:nvPr>
        </p:nvSpPr>
        <p:spPr>
          <a:xfrm>
            <a:off x="3416557" y="958881"/>
            <a:ext cx="5358885" cy="4441021"/>
          </a:xfrm>
        </p:spPr>
        <p:txBody>
          <a:bodyPr anchor="ctr"/>
          <a:lstStyle>
            <a:lvl1pPr algn="ctr">
              <a:defRPr sz="4800" b="1" i="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A98BAE1D-B9A6-1B43-A8F8-5F2B71C67B53}"/>
              </a:ext>
            </a:extLst>
          </p:cNvPr>
          <p:cNvSpPr>
            <a:spLocks noGrp="1"/>
          </p:cNvSpPr>
          <p:nvPr>
            <p:ph type="body" idx="1"/>
          </p:nvPr>
        </p:nvSpPr>
        <p:spPr>
          <a:xfrm>
            <a:off x="3095281" y="5639187"/>
            <a:ext cx="6001436" cy="1082288"/>
          </a:xfrm>
        </p:spPr>
        <p:txBody>
          <a:bodyPr/>
          <a:lstStyle>
            <a:lvl1pPr marL="0" indent="0" algn="ctr">
              <a:buNone/>
              <a:defRPr sz="2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651550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_BPN">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CF4BAC3-88D6-9343-BB07-BC83CC7AD5C7}"/>
              </a:ext>
            </a:extLst>
          </p:cNvPr>
          <p:cNvSpPr/>
          <p:nvPr userDrawn="1"/>
        </p:nvSpPr>
        <p:spPr>
          <a:xfrm>
            <a:off x="4712677" y="583317"/>
            <a:ext cx="6753457" cy="675345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243A23D-E0D9-BE49-857A-2C29CAB9A9AE}"/>
              </a:ext>
            </a:extLst>
          </p:cNvPr>
          <p:cNvSpPr/>
          <p:nvPr userDrawn="1"/>
        </p:nvSpPr>
        <p:spPr>
          <a:xfrm>
            <a:off x="5856296" y="3606102"/>
            <a:ext cx="4184864" cy="707886"/>
          </a:xfrm>
          <a:prstGeom prst="rect">
            <a:avLst/>
          </a:prstGeom>
        </p:spPr>
        <p:txBody>
          <a:bodyPr wrap="none">
            <a:spAutoFit/>
          </a:bodyPr>
          <a:lstStyle/>
          <a:p>
            <a:pPr algn="ctr"/>
            <a:r>
              <a:rPr lang="en-GB" sz="4000">
                <a:solidFill>
                  <a:schemeClr val="bg1"/>
                </a:solidFill>
                <a:latin typeface="+mj-lt"/>
              </a:rPr>
              <a:t>Learn. Share. Grow.</a:t>
            </a:r>
          </a:p>
        </p:txBody>
      </p:sp>
      <p:sp>
        <p:nvSpPr>
          <p:cNvPr id="11" name="Rectangle 10">
            <a:extLst>
              <a:ext uri="{FF2B5EF4-FFF2-40B4-BE49-F238E27FC236}">
                <a16:creationId xmlns:a16="http://schemas.microsoft.com/office/drawing/2014/main" id="{2D9ECD3D-8BF5-B84C-B40D-E6FC04824C7F}"/>
              </a:ext>
            </a:extLst>
          </p:cNvPr>
          <p:cNvSpPr/>
          <p:nvPr userDrawn="1"/>
        </p:nvSpPr>
        <p:spPr>
          <a:xfrm>
            <a:off x="520481" y="6016013"/>
            <a:ext cx="2483052" cy="400110"/>
          </a:xfrm>
          <a:prstGeom prst="rect">
            <a:avLst/>
          </a:prstGeom>
        </p:spPr>
        <p:txBody>
          <a:bodyPr wrap="none">
            <a:spAutoFit/>
          </a:bodyPr>
          <a:lstStyle/>
          <a:p>
            <a:pPr algn="l"/>
            <a:r>
              <a:rPr lang="en-GB" sz="2000" b="1" err="1">
                <a:solidFill>
                  <a:schemeClr val="accent1"/>
                </a:solidFill>
                <a:latin typeface="+mn-lt"/>
              </a:rPr>
              <a:t>bestpracticenet.co.uk</a:t>
            </a:r>
            <a:endParaRPr lang="en-GB" sz="2000" b="1">
              <a:solidFill>
                <a:schemeClr val="accent1"/>
              </a:solidFill>
              <a:latin typeface="+mn-lt"/>
            </a:endParaRPr>
          </a:p>
        </p:txBody>
      </p:sp>
      <p:pic>
        <p:nvPicPr>
          <p:cNvPr id="6" name="Picture 5">
            <a:extLst>
              <a:ext uri="{FF2B5EF4-FFF2-40B4-BE49-F238E27FC236}">
                <a16:creationId xmlns:a16="http://schemas.microsoft.com/office/drawing/2014/main" id="{DAC23325-B078-184A-8ACF-D41A0628EFA6}"/>
              </a:ext>
            </a:extLst>
          </p:cNvPr>
          <p:cNvPicPr>
            <a:picLocks noChangeAspect="1"/>
          </p:cNvPicPr>
          <p:nvPr userDrawn="1"/>
        </p:nvPicPr>
        <p:blipFill>
          <a:blip r:embed="rId2"/>
          <a:srcRect/>
          <a:stretch/>
        </p:blipFill>
        <p:spPr>
          <a:xfrm>
            <a:off x="353934" y="356197"/>
            <a:ext cx="2499958" cy="1320204"/>
          </a:xfrm>
          <a:prstGeom prst="rect">
            <a:avLst/>
          </a:prstGeom>
        </p:spPr>
      </p:pic>
    </p:spTree>
    <p:extLst>
      <p:ext uri="{BB962C8B-B14F-4D97-AF65-F5344CB8AC3E}">
        <p14:creationId xmlns:p14="http://schemas.microsoft.com/office/powerpoint/2010/main" val="1202316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030F-B777-03B8-A5CF-81FBAC6B77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6D48693-A7D6-9F17-D3D1-65D6575291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4745A5-E1CB-724A-626C-06D4BF6CEA3B}"/>
              </a:ext>
            </a:extLst>
          </p:cNvPr>
          <p:cNvSpPr>
            <a:spLocks noGrp="1"/>
          </p:cNvSpPr>
          <p:nvPr>
            <p:ph type="dt" sz="half" idx="10"/>
          </p:nvPr>
        </p:nvSpPr>
        <p:spPr>
          <a:xfrm>
            <a:off x="838200" y="6356350"/>
            <a:ext cx="2743200" cy="365125"/>
          </a:xfrm>
          <a:prstGeom prst="rect">
            <a:avLst/>
          </a:prstGeom>
        </p:spPr>
        <p:txBody>
          <a:bodyPr/>
          <a:lstStyle/>
          <a:p>
            <a:fld id="{C49DE6A7-5F42-485B-852F-B07FCB67AAEF}" type="datetimeFigureOut">
              <a:rPr lang="en-GB" smtClean="0"/>
              <a:t>13/02/2025</a:t>
            </a:fld>
            <a:endParaRPr lang="en-GB"/>
          </a:p>
        </p:txBody>
      </p:sp>
      <p:sp>
        <p:nvSpPr>
          <p:cNvPr id="5" name="Footer Placeholder 4">
            <a:extLst>
              <a:ext uri="{FF2B5EF4-FFF2-40B4-BE49-F238E27FC236}">
                <a16:creationId xmlns:a16="http://schemas.microsoft.com/office/drawing/2014/main" id="{B210C3C1-3463-63AF-A288-CB87424CF9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7C10DB-5278-B39A-6D2E-0586357679B9}"/>
              </a:ext>
            </a:extLst>
          </p:cNvPr>
          <p:cNvSpPr>
            <a:spLocks noGrp="1"/>
          </p:cNvSpPr>
          <p:nvPr>
            <p:ph type="sldNum" sz="quarter" idx="12"/>
          </p:nvPr>
        </p:nvSpPr>
        <p:spPr/>
        <p:txBody>
          <a:bodyPr/>
          <a:lstStyle/>
          <a:p>
            <a:fld id="{AFE6A326-1A75-4597-AADE-3EA403A1FA06}" type="slidenum">
              <a:rPr lang="en-GB" smtClean="0"/>
              <a:t>‹#›</a:t>
            </a:fld>
            <a:endParaRPr lang="en-GB"/>
          </a:p>
        </p:txBody>
      </p:sp>
    </p:spTree>
    <p:extLst>
      <p:ext uri="{BB962C8B-B14F-4D97-AF65-F5344CB8AC3E}">
        <p14:creationId xmlns:p14="http://schemas.microsoft.com/office/powerpoint/2010/main" val="750263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C2AC9-0B16-8EEB-34DF-A041284DF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7D0B32-4367-818E-7DC7-C2AC8E5BA5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C5D159-D561-B20F-2A0B-D89A218AE67F}"/>
              </a:ext>
            </a:extLst>
          </p:cNvPr>
          <p:cNvSpPr>
            <a:spLocks noGrp="1"/>
          </p:cNvSpPr>
          <p:nvPr>
            <p:ph type="dt" sz="half" idx="10"/>
          </p:nvPr>
        </p:nvSpPr>
        <p:spPr>
          <a:xfrm>
            <a:off x="838200" y="6356350"/>
            <a:ext cx="2743200" cy="365125"/>
          </a:xfrm>
          <a:prstGeom prst="rect">
            <a:avLst/>
          </a:prstGeom>
        </p:spPr>
        <p:txBody>
          <a:bodyPr/>
          <a:lstStyle/>
          <a:p>
            <a:fld id="{C49DE6A7-5F42-485B-852F-B07FCB67AAEF}" type="datetimeFigureOut">
              <a:rPr lang="en-GB" smtClean="0"/>
              <a:t>13/02/2025</a:t>
            </a:fld>
            <a:endParaRPr lang="en-GB"/>
          </a:p>
        </p:txBody>
      </p:sp>
      <p:sp>
        <p:nvSpPr>
          <p:cNvPr id="5" name="Footer Placeholder 4">
            <a:extLst>
              <a:ext uri="{FF2B5EF4-FFF2-40B4-BE49-F238E27FC236}">
                <a16:creationId xmlns:a16="http://schemas.microsoft.com/office/drawing/2014/main" id="{FD9BBF39-2785-6766-AD13-77E21D1BB7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D1F35D-8047-01BE-F0AC-4547870AC8F6}"/>
              </a:ext>
            </a:extLst>
          </p:cNvPr>
          <p:cNvSpPr>
            <a:spLocks noGrp="1"/>
          </p:cNvSpPr>
          <p:nvPr>
            <p:ph type="sldNum" sz="quarter" idx="12"/>
          </p:nvPr>
        </p:nvSpPr>
        <p:spPr/>
        <p:txBody>
          <a:bodyPr/>
          <a:lstStyle/>
          <a:p>
            <a:fld id="{AFE6A326-1A75-4597-AADE-3EA403A1FA06}" type="slidenum">
              <a:rPr lang="en-GB" smtClean="0"/>
              <a:t>‹#›</a:t>
            </a:fld>
            <a:endParaRPr lang="en-GB"/>
          </a:p>
        </p:txBody>
      </p:sp>
    </p:spTree>
    <p:extLst>
      <p:ext uri="{BB962C8B-B14F-4D97-AF65-F5344CB8AC3E}">
        <p14:creationId xmlns:p14="http://schemas.microsoft.com/office/powerpoint/2010/main" val="3545527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2E5F8-79E1-8E8E-4FA9-7151D875F93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92C738-B5E7-FD99-A718-7A28ECE855DA}"/>
              </a:ext>
            </a:extLst>
          </p:cNvPr>
          <p:cNvSpPr>
            <a:spLocks noGrp="1"/>
          </p:cNvSpPr>
          <p:nvPr>
            <p:ph type="dt" sz="half" idx="10"/>
          </p:nvPr>
        </p:nvSpPr>
        <p:spPr>
          <a:xfrm>
            <a:off x="838200" y="6356350"/>
            <a:ext cx="2743200" cy="365125"/>
          </a:xfrm>
          <a:prstGeom prst="rect">
            <a:avLst/>
          </a:prstGeom>
        </p:spPr>
        <p:txBody>
          <a:bodyPr/>
          <a:lstStyle/>
          <a:p>
            <a:fld id="{C49DE6A7-5F42-485B-852F-B07FCB67AAEF}" type="datetimeFigureOut">
              <a:rPr lang="en-GB" smtClean="0"/>
              <a:t>13/02/2025</a:t>
            </a:fld>
            <a:endParaRPr lang="en-GB"/>
          </a:p>
        </p:txBody>
      </p:sp>
      <p:sp>
        <p:nvSpPr>
          <p:cNvPr id="4" name="Footer Placeholder 3">
            <a:extLst>
              <a:ext uri="{FF2B5EF4-FFF2-40B4-BE49-F238E27FC236}">
                <a16:creationId xmlns:a16="http://schemas.microsoft.com/office/drawing/2014/main" id="{FF00ED24-A6F7-D1F7-3424-EFC262302C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177FF6-5FC7-4B48-64A7-15D13CAF2745}"/>
              </a:ext>
            </a:extLst>
          </p:cNvPr>
          <p:cNvSpPr>
            <a:spLocks noGrp="1"/>
          </p:cNvSpPr>
          <p:nvPr>
            <p:ph type="sldNum" sz="quarter" idx="12"/>
          </p:nvPr>
        </p:nvSpPr>
        <p:spPr/>
        <p:txBody>
          <a:bodyPr/>
          <a:lstStyle/>
          <a:p>
            <a:fld id="{AFE6A326-1A75-4597-AADE-3EA403A1FA06}" type="slidenum">
              <a:rPr lang="en-GB" smtClean="0"/>
              <a:t>‹#›</a:t>
            </a:fld>
            <a:endParaRPr lang="en-GB"/>
          </a:p>
        </p:txBody>
      </p:sp>
    </p:spTree>
    <p:extLst>
      <p:ext uri="{BB962C8B-B14F-4D97-AF65-F5344CB8AC3E}">
        <p14:creationId xmlns:p14="http://schemas.microsoft.com/office/powerpoint/2010/main" val="2111031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BPN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242AD2-1F7A-CF41-9807-9943658CA908}"/>
              </a:ext>
            </a:extLst>
          </p:cNvPr>
          <p:cNvPicPr>
            <a:picLocks noChangeAspect="1"/>
          </p:cNvPicPr>
          <p:nvPr userDrawn="1"/>
        </p:nvPicPr>
        <p:blipFill>
          <a:blip r:embed="rId2"/>
          <a:srcRect/>
          <a:stretch/>
        </p:blipFill>
        <p:spPr>
          <a:xfrm>
            <a:off x="4141" y="3000"/>
            <a:ext cx="12181904" cy="6852321"/>
          </a:xfrm>
          <a:prstGeom prst="rect">
            <a:avLst/>
          </a:prstGeom>
        </p:spPr>
      </p:pic>
      <p:sp>
        <p:nvSpPr>
          <p:cNvPr id="13" name="Picture Placeholder 12">
            <a:extLst>
              <a:ext uri="{FF2B5EF4-FFF2-40B4-BE49-F238E27FC236}">
                <a16:creationId xmlns:a16="http://schemas.microsoft.com/office/drawing/2014/main" id="{A40CC292-52DE-D141-A3CC-9CBBE65CAC9E}"/>
              </a:ext>
            </a:extLst>
          </p:cNvPr>
          <p:cNvSpPr>
            <a:spLocks noGrp="1"/>
          </p:cNvSpPr>
          <p:nvPr>
            <p:ph type="pic" sz="quarter" idx="10"/>
          </p:nvPr>
        </p:nvSpPr>
        <p:spPr>
          <a:xfrm>
            <a:off x="5874165" y="1698900"/>
            <a:ext cx="3418922" cy="3418922"/>
          </a:xfrm>
          <a:prstGeom prst="ellipse">
            <a:avLst/>
          </a:prstGeom>
          <a:solidFill>
            <a:schemeClr val="bg2"/>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461A2D40-424A-E74C-8D3F-A0C9C548159A}"/>
              </a:ext>
            </a:extLst>
          </p:cNvPr>
          <p:cNvSpPr>
            <a:spLocks noGrp="1"/>
          </p:cNvSpPr>
          <p:nvPr>
            <p:ph type="ctrTitle"/>
          </p:nvPr>
        </p:nvSpPr>
        <p:spPr>
          <a:xfrm>
            <a:off x="1524000" y="3438940"/>
            <a:ext cx="4208585" cy="1907589"/>
          </a:xfrm>
        </p:spPr>
        <p:txBody>
          <a:bodyPr anchor="b"/>
          <a:lstStyle>
            <a:lvl1pPr algn="l">
              <a:defRPr sz="4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EFD5E00-B1C6-A444-9D33-2D2ECDC69DF3}"/>
              </a:ext>
            </a:extLst>
          </p:cNvPr>
          <p:cNvSpPr>
            <a:spLocks noGrp="1"/>
          </p:cNvSpPr>
          <p:nvPr>
            <p:ph type="subTitle" idx="1"/>
          </p:nvPr>
        </p:nvSpPr>
        <p:spPr>
          <a:xfrm>
            <a:off x="1524000" y="5645428"/>
            <a:ext cx="5214730" cy="72555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253134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PN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242AD2-1F7A-CF41-9807-9943658CA908}"/>
              </a:ext>
            </a:extLst>
          </p:cNvPr>
          <p:cNvPicPr>
            <a:picLocks noChangeAspect="1"/>
          </p:cNvPicPr>
          <p:nvPr userDrawn="1"/>
        </p:nvPicPr>
        <p:blipFill>
          <a:blip r:embed="rId2"/>
          <a:srcRect/>
          <a:stretch/>
        </p:blipFill>
        <p:spPr>
          <a:xfrm>
            <a:off x="4141" y="3000"/>
            <a:ext cx="12181904" cy="6852321"/>
          </a:xfrm>
          <a:prstGeom prst="rect">
            <a:avLst/>
          </a:prstGeom>
        </p:spPr>
      </p:pic>
      <p:sp>
        <p:nvSpPr>
          <p:cNvPr id="13" name="Picture Placeholder 12">
            <a:extLst>
              <a:ext uri="{FF2B5EF4-FFF2-40B4-BE49-F238E27FC236}">
                <a16:creationId xmlns:a16="http://schemas.microsoft.com/office/drawing/2014/main" id="{A40CC292-52DE-D141-A3CC-9CBBE65CAC9E}"/>
              </a:ext>
            </a:extLst>
          </p:cNvPr>
          <p:cNvSpPr>
            <a:spLocks noGrp="1"/>
          </p:cNvSpPr>
          <p:nvPr>
            <p:ph type="pic" sz="quarter" idx="10"/>
          </p:nvPr>
        </p:nvSpPr>
        <p:spPr>
          <a:xfrm>
            <a:off x="5874165" y="1698900"/>
            <a:ext cx="3418922" cy="3418922"/>
          </a:xfrm>
          <a:prstGeom prst="ellipse">
            <a:avLst/>
          </a:prstGeom>
          <a:solidFill>
            <a:schemeClr val="bg2"/>
          </a:solidFill>
        </p:spPr>
        <p:txBody>
          <a:bodyPr/>
          <a:lstStyle/>
          <a:p>
            <a:endParaRPr lang="en-GB"/>
          </a:p>
        </p:txBody>
      </p:sp>
      <p:sp>
        <p:nvSpPr>
          <p:cNvPr id="2" name="Title 1">
            <a:extLst>
              <a:ext uri="{FF2B5EF4-FFF2-40B4-BE49-F238E27FC236}">
                <a16:creationId xmlns:a16="http://schemas.microsoft.com/office/drawing/2014/main" id="{461A2D40-424A-E74C-8D3F-A0C9C548159A}"/>
              </a:ext>
            </a:extLst>
          </p:cNvPr>
          <p:cNvSpPr>
            <a:spLocks noGrp="1"/>
          </p:cNvSpPr>
          <p:nvPr>
            <p:ph type="ctrTitle"/>
          </p:nvPr>
        </p:nvSpPr>
        <p:spPr>
          <a:xfrm>
            <a:off x="1524000" y="3438940"/>
            <a:ext cx="4208585" cy="1907589"/>
          </a:xfrm>
        </p:spPr>
        <p:txBody>
          <a:bodyPr anchor="b"/>
          <a:lstStyle>
            <a:lvl1pPr algn="l">
              <a:defRPr sz="4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EFD5E00-B1C6-A444-9D33-2D2ECDC69DF3}"/>
              </a:ext>
            </a:extLst>
          </p:cNvPr>
          <p:cNvSpPr>
            <a:spLocks noGrp="1"/>
          </p:cNvSpPr>
          <p:nvPr>
            <p:ph type="subTitle" idx="1"/>
          </p:nvPr>
        </p:nvSpPr>
        <p:spPr>
          <a:xfrm>
            <a:off x="1524000" y="5645428"/>
            <a:ext cx="5214730" cy="72555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115932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8EDC-B31E-2453-4117-493D782CD0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288F07F-45DC-DFF0-3DDC-68D2EF5127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F8A375-6A8F-DC27-75E0-4BC1A4536064}"/>
              </a:ext>
            </a:extLst>
          </p:cNvPr>
          <p:cNvSpPr>
            <a:spLocks noGrp="1"/>
          </p:cNvSpPr>
          <p:nvPr>
            <p:ph type="dt" sz="half" idx="10"/>
          </p:nvPr>
        </p:nvSpPr>
        <p:spPr/>
        <p:txBody>
          <a:bodyPr/>
          <a:lstStyle/>
          <a:p>
            <a:fld id="{C49DE6A7-5F42-485B-852F-B07FCB67AAEF}" type="datetimeFigureOut">
              <a:rPr lang="en-GB" smtClean="0"/>
              <a:t>13/02/2025</a:t>
            </a:fld>
            <a:endParaRPr lang="en-GB"/>
          </a:p>
        </p:txBody>
      </p:sp>
      <p:sp>
        <p:nvSpPr>
          <p:cNvPr id="5" name="Footer Placeholder 4">
            <a:extLst>
              <a:ext uri="{FF2B5EF4-FFF2-40B4-BE49-F238E27FC236}">
                <a16:creationId xmlns:a16="http://schemas.microsoft.com/office/drawing/2014/main" id="{C7BA7A80-4D80-4B68-ECF8-866D8BB21E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4827D-7010-BE70-15C4-91516C968058}"/>
              </a:ext>
            </a:extLst>
          </p:cNvPr>
          <p:cNvSpPr>
            <a:spLocks noGrp="1"/>
          </p:cNvSpPr>
          <p:nvPr>
            <p:ph type="sldNum" sz="quarter" idx="12"/>
          </p:nvPr>
        </p:nvSpPr>
        <p:spPr/>
        <p:txBody>
          <a:bodyPr/>
          <a:lstStyle/>
          <a:p>
            <a:fld id="{AFE6A326-1A75-4597-AADE-3EA403A1FA06}" type="slidenum">
              <a:rPr lang="en-GB" smtClean="0"/>
              <a:t>‹#›</a:t>
            </a:fld>
            <a:endParaRPr lang="en-GB"/>
          </a:p>
        </p:txBody>
      </p:sp>
    </p:spTree>
    <p:extLst>
      <p:ext uri="{BB962C8B-B14F-4D97-AF65-F5344CB8AC3E}">
        <p14:creationId xmlns:p14="http://schemas.microsoft.com/office/powerpoint/2010/main" val="243414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or Section Header al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DC50F9-CB28-0B4A-BDB8-C2496C5D52E5}"/>
              </a:ext>
            </a:extLst>
          </p:cNvPr>
          <p:cNvSpPr>
            <a:spLocks noGrp="1"/>
          </p:cNvSpPr>
          <p:nvPr>
            <p:ph type="sldNum" sz="quarter" idx="12"/>
          </p:nvPr>
        </p:nvSpPr>
        <p:spPr/>
        <p:txBody>
          <a:bodyPr/>
          <a:lstStyle/>
          <a:p>
            <a:fld id="{E888C95C-3688-1A42-9BEF-F4465239C174}" type="slidenum">
              <a:rPr lang="en-GB" smtClean="0"/>
              <a:t>‹#›</a:t>
            </a:fld>
            <a:endParaRPr lang="en-GB"/>
          </a:p>
        </p:txBody>
      </p:sp>
      <p:sp>
        <p:nvSpPr>
          <p:cNvPr id="8" name="Oval 7">
            <a:extLst>
              <a:ext uri="{FF2B5EF4-FFF2-40B4-BE49-F238E27FC236}">
                <a16:creationId xmlns:a16="http://schemas.microsoft.com/office/drawing/2014/main" id="{8CF4BAC3-88D6-9343-BB07-BC83CC7AD5C7}"/>
              </a:ext>
            </a:extLst>
          </p:cNvPr>
          <p:cNvSpPr/>
          <p:nvPr userDrawn="1"/>
        </p:nvSpPr>
        <p:spPr>
          <a:xfrm>
            <a:off x="2190010" y="-595634"/>
            <a:ext cx="7811980" cy="78119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A15745-E28D-EF43-8DE0-594803162DB6}"/>
              </a:ext>
            </a:extLst>
          </p:cNvPr>
          <p:cNvSpPr>
            <a:spLocks noGrp="1"/>
          </p:cNvSpPr>
          <p:nvPr>
            <p:ph type="title"/>
          </p:nvPr>
        </p:nvSpPr>
        <p:spPr>
          <a:xfrm>
            <a:off x="3416557" y="958881"/>
            <a:ext cx="5358885" cy="4441021"/>
          </a:xfrm>
        </p:spPr>
        <p:txBody>
          <a:bodyPr anchor="ctr"/>
          <a:lstStyle>
            <a:lvl1pPr algn="ctr">
              <a:defRPr sz="4800" b="1" i="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98BAE1D-B9A6-1B43-A8F8-5F2B71C67B53}"/>
              </a:ext>
            </a:extLst>
          </p:cNvPr>
          <p:cNvSpPr>
            <a:spLocks noGrp="1"/>
          </p:cNvSpPr>
          <p:nvPr>
            <p:ph type="body" idx="1"/>
          </p:nvPr>
        </p:nvSpPr>
        <p:spPr>
          <a:xfrm>
            <a:off x="3095281" y="5639187"/>
            <a:ext cx="6001436" cy="1082288"/>
          </a:xfrm>
        </p:spPr>
        <p:txBody>
          <a:bodyPr/>
          <a:lstStyle>
            <a:lvl1pPr marL="0" indent="0" algn="ctr">
              <a:buNone/>
              <a:defRPr sz="2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51550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C2AC9-0B16-8EEB-34DF-A041284DF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7D0B32-4367-818E-7DC7-C2AC8E5BA5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C5D159-D561-B20F-2A0B-D89A218AE67F}"/>
              </a:ext>
            </a:extLst>
          </p:cNvPr>
          <p:cNvSpPr>
            <a:spLocks noGrp="1"/>
          </p:cNvSpPr>
          <p:nvPr>
            <p:ph type="dt" sz="half" idx="10"/>
          </p:nvPr>
        </p:nvSpPr>
        <p:spPr>
          <a:xfrm>
            <a:off x="838200" y="6356350"/>
            <a:ext cx="2743200" cy="365125"/>
          </a:xfrm>
          <a:prstGeom prst="rect">
            <a:avLst/>
          </a:prstGeom>
        </p:spPr>
        <p:txBody>
          <a:bodyPr/>
          <a:lstStyle/>
          <a:p>
            <a:fld id="{C49DE6A7-5F42-485B-852F-B07FCB67AAEF}" type="datetimeFigureOut">
              <a:rPr lang="en-GB" smtClean="0"/>
              <a:t>13/02/2025</a:t>
            </a:fld>
            <a:endParaRPr lang="en-GB"/>
          </a:p>
        </p:txBody>
      </p:sp>
      <p:sp>
        <p:nvSpPr>
          <p:cNvPr id="5" name="Footer Placeholder 4">
            <a:extLst>
              <a:ext uri="{FF2B5EF4-FFF2-40B4-BE49-F238E27FC236}">
                <a16:creationId xmlns:a16="http://schemas.microsoft.com/office/drawing/2014/main" id="{FD9BBF39-2785-6766-AD13-77E21D1BB7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D1F35D-8047-01BE-F0AC-4547870AC8F6}"/>
              </a:ext>
            </a:extLst>
          </p:cNvPr>
          <p:cNvSpPr>
            <a:spLocks noGrp="1"/>
          </p:cNvSpPr>
          <p:nvPr>
            <p:ph type="sldNum" sz="quarter" idx="12"/>
          </p:nvPr>
        </p:nvSpPr>
        <p:spPr/>
        <p:txBody>
          <a:bodyPr/>
          <a:lstStyle/>
          <a:p>
            <a:fld id="{AFE6A326-1A75-4597-AADE-3EA403A1FA06}" type="slidenum">
              <a:rPr lang="en-GB" smtClean="0"/>
              <a:t>‹#›</a:t>
            </a:fld>
            <a:endParaRPr lang="en-GB"/>
          </a:p>
        </p:txBody>
      </p:sp>
    </p:spTree>
    <p:extLst>
      <p:ext uri="{BB962C8B-B14F-4D97-AF65-F5344CB8AC3E}">
        <p14:creationId xmlns:p14="http://schemas.microsoft.com/office/powerpoint/2010/main" val="2618336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PN OLP Slide Title with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242AD2-1F7A-CF41-9807-9943658CA908}"/>
              </a:ext>
            </a:extLst>
          </p:cNvPr>
          <p:cNvPicPr>
            <a:picLocks noChangeAspect="1"/>
          </p:cNvPicPr>
          <p:nvPr userDrawn="1"/>
        </p:nvPicPr>
        <p:blipFill>
          <a:blip r:embed="rId2"/>
          <a:srcRect/>
          <a:stretch/>
        </p:blipFill>
        <p:spPr>
          <a:xfrm>
            <a:off x="4141" y="3000"/>
            <a:ext cx="12181904" cy="6852321"/>
          </a:xfrm>
          <a:prstGeom prst="rect">
            <a:avLst/>
          </a:prstGeom>
        </p:spPr>
      </p:pic>
      <p:sp>
        <p:nvSpPr>
          <p:cNvPr id="2" name="Title 1">
            <a:extLst>
              <a:ext uri="{FF2B5EF4-FFF2-40B4-BE49-F238E27FC236}">
                <a16:creationId xmlns:a16="http://schemas.microsoft.com/office/drawing/2014/main" id="{461A2D40-424A-E74C-8D3F-A0C9C548159A}"/>
              </a:ext>
            </a:extLst>
          </p:cNvPr>
          <p:cNvSpPr>
            <a:spLocks noGrp="1"/>
          </p:cNvSpPr>
          <p:nvPr>
            <p:ph type="ctrTitle"/>
          </p:nvPr>
        </p:nvSpPr>
        <p:spPr>
          <a:xfrm>
            <a:off x="1524001" y="3438940"/>
            <a:ext cx="4196862" cy="1907589"/>
          </a:xfrm>
        </p:spPr>
        <p:txBody>
          <a:bodyPr anchor="b"/>
          <a:lstStyle>
            <a:lvl1pPr algn="l">
              <a:defRPr sz="4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EFD5E00-B1C6-A444-9D33-2D2ECDC69DF3}"/>
              </a:ext>
            </a:extLst>
          </p:cNvPr>
          <p:cNvSpPr>
            <a:spLocks noGrp="1"/>
          </p:cNvSpPr>
          <p:nvPr>
            <p:ph type="subTitle" idx="1"/>
          </p:nvPr>
        </p:nvSpPr>
        <p:spPr>
          <a:xfrm>
            <a:off x="1524000" y="5645428"/>
            <a:ext cx="5214730" cy="72555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6" name="Picture 5">
            <a:extLst>
              <a:ext uri="{FF2B5EF4-FFF2-40B4-BE49-F238E27FC236}">
                <a16:creationId xmlns:a16="http://schemas.microsoft.com/office/drawing/2014/main" id="{CA4B5451-6F19-CE4C-9B03-DB7BE5F4A2AD}"/>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5885889" y="1688400"/>
            <a:ext cx="3428861" cy="3428861"/>
          </a:xfrm>
          <a:prstGeom prst="ellipse">
            <a:avLst/>
          </a:prstGeom>
        </p:spPr>
      </p:pic>
    </p:spTree>
    <p:extLst>
      <p:ext uri="{BB962C8B-B14F-4D97-AF65-F5344CB8AC3E}">
        <p14:creationId xmlns:p14="http://schemas.microsoft.com/office/powerpoint/2010/main" val="274095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PN OLP Slide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242AD2-1F7A-CF41-9807-9943658CA908}"/>
              </a:ext>
            </a:extLst>
          </p:cNvPr>
          <p:cNvPicPr>
            <a:picLocks noChangeAspect="1"/>
          </p:cNvPicPr>
          <p:nvPr userDrawn="1"/>
        </p:nvPicPr>
        <p:blipFill>
          <a:blip r:embed="rId2"/>
          <a:srcRect/>
          <a:stretch/>
        </p:blipFill>
        <p:spPr>
          <a:xfrm>
            <a:off x="4141" y="3000"/>
            <a:ext cx="12181904" cy="6852321"/>
          </a:xfrm>
          <a:prstGeom prst="rect">
            <a:avLst/>
          </a:prstGeom>
        </p:spPr>
      </p:pic>
      <p:sp>
        <p:nvSpPr>
          <p:cNvPr id="13" name="Picture Placeholder 12">
            <a:extLst>
              <a:ext uri="{FF2B5EF4-FFF2-40B4-BE49-F238E27FC236}">
                <a16:creationId xmlns:a16="http://schemas.microsoft.com/office/drawing/2014/main" id="{A40CC292-52DE-D141-A3CC-9CBBE65CAC9E}"/>
              </a:ext>
            </a:extLst>
          </p:cNvPr>
          <p:cNvSpPr>
            <a:spLocks noGrp="1"/>
          </p:cNvSpPr>
          <p:nvPr>
            <p:ph type="pic" sz="quarter" idx="10"/>
          </p:nvPr>
        </p:nvSpPr>
        <p:spPr>
          <a:xfrm>
            <a:off x="5874165" y="1698900"/>
            <a:ext cx="3418922" cy="3418922"/>
          </a:xfrm>
          <a:prstGeom prst="ellipse">
            <a:avLst/>
          </a:prstGeom>
          <a:solidFill>
            <a:schemeClr val="bg2"/>
          </a:solidFill>
        </p:spPr>
        <p:txBody>
          <a:bodyPr/>
          <a:lstStyle/>
          <a:p>
            <a:endParaRPr lang="en-GB"/>
          </a:p>
        </p:txBody>
      </p:sp>
      <p:sp>
        <p:nvSpPr>
          <p:cNvPr id="2" name="Title 1">
            <a:extLst>
              <a:ext uri="{FF2B5EF4-FFF2-40B4-BE49-F238E27FC236}">
                <a16:creationId xmlns:a16="http://schemas.microsoft.com/office/drawing/2014/main" id="{461A2D40-424A-E74C-8D3F-A0C9C548159A}"/>
              </a:ext>
            </a:extLst>
          </p:cNvPr>
          <p:cNvSpPr>
            <a:spLocks noGrp="1"/>
          </p:cNvSpPr>
          <p:nvPr>
            <p:ph type="ctrTitle"/>
          </p:nvPr>
        </p:nvSpPr>
        <p:spPr>
          <a:xfrm>
            <a:off x="1524001" y="3438940"/>
            <a:ext cx="4196862" cy="1907589"/>
          </a:xfrm>
        </p:spPr>
        <p:txBody>
          <a:bodyPr anchor="b"/>
          <a:lstStyle>
            <a:lvl1pPr algn="l">
              <a:defRPr sz="4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EFD5E00-B1C6-A444-9D33-2D2ECDC69DF3}"/>
              </a:ext>
            </a:extLst>
          </p:cNvPr>
          <p:cNvSpPr>
            <a:spLocks noGrp="1"/>
          </p:cNvSpPr>
          <p:nvPr>
            <p:ph type="subTitle" idx="1"/>
          </p:nvPr>
        </p:nvSpPr>
        <p:spPr>
          <a:xfrm>
            <a:off x="1524000" y="5645428"/>
            <a:ext cx="5214730" cy="72555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354510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35CD-D9AF-FE48-92E8-E5ABA6A6396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DA72FDF-C308-6C4E-9ED4-5A1ED1BCD28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5">
            <a:extLst>
              <a:ext uri="{FF2B5EF4-FFF2-40B4-BE49-F238E27FC236}">
                <a16:creationId xmlns:a16="http://schemas.microsoft.com/office/drawing/2014/main" id="{F46F1AA5-638D-2C4E-B498-37655A565481}"/>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2057684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15745-E28D-EF43-8DE0-594803162DB6}"/>
              </a:ext>
            </a:extLst>
          </p:cNvPr>
          <p:cNvSpPr>
            <a:spLocks noGrp="1"/>
          </p:cNvSpPr>
          <p:nvPr>
            <p:ph type="title"/>
          </p:nvPr>
        </p:nvSpPr>
        <p:spPr>
          <a:xfrm>
            <a:off x="831850" y="1841157"/>
            <a:ext cx="5358885" cy="2471352"/>
          </a:xfrm>
        </p:spPr>
        <p:txBody>
          <a:bodyPr anchor="b"/>
          <a:lstStyle>
            <a:lvl1pPr>
              <a:defRPr sz="5400"/>
            </a:lvl1pPr>
          </a:lstStyle>
          <a:p>
            <a:r>
              <a:rPr lang="en-GB"/>
              <a:t>Click to edit Master title style</a:t>
            </a:r>
          </a:p>
        </p:txBody>
      </p:sp>
      <p:sp>
        <p:nvSpPr>
          <p:cNvPr id="3" name="Text Placeholder 2">
            <a:extLst>
              <a:ext uri="{FF2B5EF4-FFF2-40B4-BE49-F238E27FC236}">
                <a16:creationId xmlns:a16="http://schemas.microsoft.com/office/drawing/2014/main" id="{A98BAE1D-B9A6-1B43-A8F8-5F2B71C67B53}"/>
              </a:ext>
            </a:extLst>
          </p:cNvPr>
          <p:cNvSpPr>
            <a:spLocks noGrp="1"/>
          </p:cNvSpPr>
          <p:nvPr>
            <p:ph type="body" idx="1"/>
          </p:nvPr>
        </p:nvSpPr>
        <p:spPr>
          <a:xfrm>
            <a:off x="831850" y="4589464"/>
            <a:ext cx="6001436" cy="10822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F4DC50F9-CB28-0B4A-BDB8-C2496C5D52E5}"/>
              </a:ext>
            </a:extLst>
          </p:cNvPr>
          <p:cNvSpPr>
            <a:spLocks noGrp="1"/>
          </p:cNvSpPr>
          <p:nvPr>
            <p:ph type="sldNum" sz="quarter" idx="12"/>
          </p:nvPr>
        </p:nvSpPr>
        <p:spPr/>
        <p:txBody>
          <a:bodyPr/>
          <a:lstStyle/>
          <a:p>
            <a:fld id="{E888C95C-3688-1A42-9BEF-F4465239C174}" type="slidenum">
              <a:rPr lang="en-GB" smtClean="0"/>
              <a:t>‹#›</a:t>
            </a:fld>
            <a:endParaRPr lang="en-GB"/>
          </a:p>
        </p:txBody>
      </p:sp>
      <p:sp>
        <p:nvSpPr>
          <p:cNvPr id="8" name="Oval 7">
            <a:extLst>
              <a:ext uri="{FF2B5EF4-FFF2-40B4-BE49-F238E27FC236}">
                <a16:creationId xmlns:a16="http://schemas.microsoft.com/office/drawing/2014/main" id="{8CF4BAC3-88D6-9343-BB07-BC83CC7AD5C7}"/>
              </a:ext>
            </a:extLst>
          </p:cNvPr>
          <p:cNvSpPr/>
          <p:nvPr userDrawn="1"/>
        </p:nvSpPr>
        <p:spPr>
          <a:xfrm>
            <a:off x="5356954" y="-558562"/>
            <a:ext cx="3548899" cy="354889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40202A5E-E8E6-3048-B100-AA61B03F8D27}"/>
              </a:ext>
            </a:extLst>
          </p:cNvPr>
          <p:cNvSpPr>
            <a:spLocks noGrp="1"/>
          </p:cNvSpPr>
          <p:nvPr>
            <p:ph type="pic" sz="quarter" idx="10"/>
          </p:nvPr>
        </p:nvSpPr>
        <p:spPr>
          <a:xfrm>
            <a:off x="7308464" y="1136822"/>
            <a:ext cx="5098526" cy="5098526"/>
          </a:xfrm>
          <a:prstGeom prst="ellipse">
            <a:avLst/>
          </a:prstGeom>
          <a:solidFill>
            <a:schemeClr val="bg2"/>
          </a:solidFill>
        </p:spPr>
        <p:txBody>
          <a:bodyPr/>
          <a:lstStyle/>
          <a:p>
            <a:endParaRPr lang="en-GB"/>
          </a:p>
        </p:txBody>
      </p:sp>
    </p:spTree>
    <p:extLst>
      <p:ext uri="{BB962C8B-B14F-4D97-AF65-F5344CB8AC3E}">
        <p14:creationId xmlns:p14="http://schemas.microsoft.com/office/powerpoint/2010/main" val="977680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577B-D641-C641-8216-1040450CC39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70B8305-3F01-1A4C-8593-C51C1B485B0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84FFD0D-60D4-4F44-9E96-D68886BFF67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5A42A422-7CF5-774A-8E77-16E3ADCC6C18}"/>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1388615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0456-5749-FE41-83D7-01B9EDA1E0A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78EA02E-8598-6D41-AFC9-7411FB86EA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52939F1-8785-AE42-A10E-7F60D727714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206585D-3EF0-F24E-A02F-035027632D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67EC5F3-4793-354A-BE0A-1F4199106B4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7460170F-EB5F-5940-A370-ED378492EE7B}"/>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4237316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61DAF-3D5E-C748-B704-16E844421DFD}"/>
              </a:ext>
            </a:extLst>
          </p:cNvPr>
          <p:cNvSpPr>
            <a:spLocks noGrp="1"/>
          </p:cNvSpPr>
          <p:nvPr>
            <p:ph type="title"/>
          </p:nvPr>
        </p:nvSpPr>
        <p:spPr/>
        <p:txBody>
          <a:bodyPr/>
          <a:lstStyle/>
          <a:p>
            <a:r>
              <a:rPr lang="en-GB"/>
              <a:t>Click to edit Master title style</a:t>
            </a:r>
          </a:p>
        </p:txBody>
      </p:sp>
      <p:sp>
        <p:nvSpPr>
          <p:cNvPr id="5" name="Slide Number Placeholder 4">
            <a:extLst>
              <a:ext uri="{FF2B5EF4-FFF2-40B4-BE49-F238E27FC236}">
                <a16:creationId xmlns:a16="http://schemas.microsoft.com/office/drawing/2014/main" id="{67968694-3AE4-3B4D-A729-D0F305DDC918}"/>
              </a:ext>
            </a:extLst>
          </p:cNvPr>
          <p:cNvSpPr>
            <a:spLocks noGrp="1"/>
          </p:cNvSpPr>
          <p:nvPr>
            <p:ph type="sldNum" sz="quarter" idx="12"/>
          </p:nvPr>
        </p:nvSpPr>
        <p:spPr/>
        <p:txBody>
          <a:bodyPr/>
          <a:lstStyle/>
          <a:p>
            <a:fld id="{E888C95C-3688-1A42-9BEF-F4465239C174}" type="slidenum">
              <a:rPr lang="en-GB" smtClean="0"/>
              <a:t>‹#›</a:t>
            </a:fld>
            <a:endParaRPr lang="en-GB"/>
          </a:p>
        </p:txBody>
      </p:sp>
    </p:spTree>
    <p:extLst>
      <p:ext uri="{BB962C8B-B14F-4D97-AF65-F5344CB8AC3E}">
        <p14:creationId xmlns:p14="http://schemas.microsoft.com/office/powerpoint/2010/main" val="2419718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BCA18E-31A9-D94D-A34C-CAA65AADBC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5A59B8E-C2FB-5C42-A944-83BAB4A5FE75}"/>
              </a:ext>
            </a:extLst>
          </p:cNvPr>
          <p:cNvSpPr>
            <a:spLocks noGrp="1"/>
          </p:cNvSpPr>
          <p:nvPr>
            <p:ph type="body" idx="1"/>
          </p:nvPr>
        </p:nvSpPr>
        <p:spPr>
          <a:xfrm>
            <a:off x="838200" y="1825625"/>
            <a:ext cx="10515600" cy="40932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5">
            <a:extLst>
              <a:ext uri="{FF2B5EF4-FFF2-40B4-BE49-F238E27FC236}">
                <a16:creationId xmlns:a16="http://schemas.microsoft.com/office/drawing/2014/main" id="{8C07A59D-B506-1548-8531-0B3A30949642}"/>
              </a:ext>
            </a:extLst>
          </p:cNvPr>
          <p:cNvSpPr>
            <a:spLocks noGrp="1"/>
          </p:cNvSpPr>
          <p:nvPr>
            <p:ph type="sldNum" sz="quarter" idx="4"/>
          </p:nvPr>
        </p:nvSpPr>
        <p:spPr>
          <a:xfrm>
            <a:off x="7884590" y="6356350"/>
            <a:ext cx="401631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8C95C-3688-1A42-9BEF-F4465239C174}" type="slidenum">
              <a:rPr lang="en-GB" smtClean="0"/>
              <a:t>‹#›</a:t>
            </a:fld>
            <a:endParaRPr lang="en-GB"/>
          </a:p>
        </p:txBody>
      </p:sp>
      <p:pic>
        <p:nvPicPr>
          <p:cNvPr id="9" name="Picture 8">
            <a:extLst>
              <a:ext uri="{FF2B5EF4-FFF2-40B4-BE49-F238E27FC236}">
                <a16:creationId xmlns:a16="http://schemas.microsoft.com/office/drawing/2014/main" id="{2E15F42A-BDD5-7549-9EFF-171C526E4647}"/>
              </a:ext>
            </a:extLst>
          </p:cNvPr>
          <p:cNvPicPr>
            <a:picLocks noChangeAspect="1"/>
          </p:cNvPicPr>
          <p:nvPr userDrawn="1"/>
        </p:nvPicPr>
        <p:blipFill>
          <a:blip r:embed="rId17"/>
          <a:srcRect/>
          <a:stretch/>
        </p:blipFill>
        <p:spPr>
          <a:xfrm>
            <a:off x="-654" y="5941410"/>
            <a:ext cx="1735669" cy="916590"/>
          </a:xfrm>
          <a:prstGeom prst="rect">
            <a:avLst/>
          </a:prstGeom>
        </p:spPr>
      </p:pic>
    </p:spTree>
    <p:extLst>
      <p:ext uri="{BB962C8B-B14F-4D97-AF65-F5344CB8AC3E}">
        <p14:creationId xmlns:p14="http://schemas.microsoft.com/office/powerpoint/2010/main" val="3039489661"/>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75" r:id="rId3"/>
    <p:sldLayoutId id="2147483674" r:id="rId4"/>
    <p:sldLayoutId id="2147483676"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FC4E90-84FE-5E6A-1DA7-1F08F483C0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0D48F9-D45C-DD03-A403-7C3932903D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2B24BE4-6FE6-1D23-3047-66E2FE2C72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7C66FA-BEB0-B5EF-DF88-DD373A0B5A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E6A326-1A75-4597-AADE-3EA403A1FA06}" type="slidenum">
              <a:rPr lang="en-GB" smtClean="0"/>
              <a:t>‹#›</a:t>
            </a:fld>
            <a:endParaRPr lang="en-GB"/>
          </a:p>
        </p:txBody>
      </p:sp>
      <p:pic>
        <p:nvPicPr>
          <p:cNvPr id="1026" name="Picture 2">
            <a:extLst>
              <a:ext uri="{FF2B5EF4-FFF2-40B4-BE49-F238E27FC236}">
                <a16:creationId xmlns:a16="http://schemas.microsoft.com/office/drawing/2014/main" id="{E1A1E688-A5AD-DC39-20D9-4C4285200C2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91100" y="5529263"/>
            <a:ext cx="2314575"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561621"/>
      </p:ext>
    </p:extLst>
  </p:cSld>
  <p:clrMap bg1="lt1" tx1="dk1" bg2="lt2" tx2="dk2" accent1="accent1" accent2="accent2" accent3="accent3" accent4="accent4" accent5="accent5" accent6="accent6" hlink="hlink" folHlink="folHlink"/>
  <p:sldLayoutIdLst>
    <p:sldLayoutId id="2147483664" r:id="rId1"/>
    <p:sldLayoutId id="2147483663" r:id="rId2"/>
    <p:sldLayoutId id="2147483662" r:id="rId3"/>
    <p:sldLayoutId id="2147483678"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BCA18E-31A9-D94D-A34C-CAA65AADBC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A59B8E-C2FB-5C42-A944-83BAB4A5FE75}"/>
              </a:ext>
            </a:extLst>
          </p:cNvPr>
          <p:cNvSpPr>
            <a:spLocks noGrp="1"/>
          </p:cNvSpPr>
          <p:nvPr>
            <p:ph type="body" idx="1"/>
          </p:nvPr>
        </p:nvSpPr>
        <p:spPr>
          <a:xfrm>
            <a:off x="838200" y="1825625"/>
            <a:ext cx="10515600" cy="40932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Slide Number Placeholder 5">
            <a:extLst>
              <a:ext uri="{FF2B5EF4-FFF2-40B4-BE49-F238E27FC236}">
                <a16:creationId xmlns:a16="http://schemas.microsoft.com/office/drawing/2014/main" id="{8C07A59D-B506-1548-8531-0B3A30949642}"/>
              </a:ext>
            </a:extLst>
          </p:cNvPr>
          <p:cNvSpPr>
            <a:spLocks noGrp="1"/>
          </p:cNvSpPr>
          <p:nvPr>
            <p:ph type="sldNum" sz="quarter" idx="4"/>
          </p:nvPr>
        </p:nvSpPr>
        <p:spPr>
          <a:xfrm>
            <a:off x="7884590" y="6356350"/>
            <a:ext cx="401631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8C95C-3688-1A42-9BEF-F4465239C174}" type="slidenum">
              <a:rPr lang="en-GB" smtClean="0"/>
              <a:t>‹#›</a:t>
            </a:fld>
            <a:endParaRPr lang="en-GB"/>
          </a:p>
        </p:txBody>
      </p:sp>
      <p:pic>
        <p:nvPicPr>
          <p:cNvPr id="9" name="Picture 8">
            <a:extLst>
              <a:ext uri="{FF2B5EF4-FFF2-40B4-BE49-F238E27FC236}">
                <a16:creationId xmlns:a16="http://schemas.microsoft.com/office/drawing/2014/main" id="{2E15F42A-BDD5-7549-9EFF-171C526E4647}"/>
              </a:ext>
            </a:extLst>
          </p:cNvPr>
          <p:cNvPicPr>
            <a:picLocks noChangeAspect="1"/>
          </p:cNvPicPr>
          <p:nvPr userDrawn="1"/>
        </p:nvPicPr>
        <p:blipFill>
          <a:blip r:embed="rId4"/>
          <a:srcRect/>
          <a:stretch/>
        </p:blipFill>
        <p:spPr>
          <a:xfrm>
            <a:off x="-654" y="5941410"/>
            <a:ext cx="1735669" cy="916590"/>
          </a:xfrm>
          <a:prstGeom prst="rect">
            <a:avLst/>
          </a:prstGeom>
        </p:spPr>
      </p:pic>
    </p:spTree>
    <p:extLst>
      <p:ext uri="{BB962C8B-B14F-4D97-AF65-F5344CB8AC3E}">
        <p14:creationId xmlns:p14="http://schemas.microsoft.com/office/powerpoint/2010/main" val="3039489661"/>
      </p:ext>
    </p:extLst>
  </p:cSld>
  <p:clrMap bg1="lt1" tx1="dk1" bg2="lt2" tx2="dk2" accent1="accent1" accent2="accent2" accent3="accent3" accent4="accent4" accent5="accent5" accent6="accent6" hlink="hlink" folHlink="folHlink"/>
  <p:sldLayoutIdLst>
    <p:sldLayoutId id="2147483672" r:id="rId1"/>
    <p:sldLayoutId id="2147483681" r:id="rId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hyperlink" Target="https://www.sirenfilms.co.uk/library/creating-and-thinking-critically-choosing-ways-to-do-thing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sv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57.png"/><Relationship Id="rId5" Type="http://schemas.openxmlformats.org/officeDocument/2006/relationships/hyperlink" Target="https://www.bestpracticenet.co.uk/eye-level3-apprenticeship" TargetMode="External"/><Relationship Id="rId4" Type="http://schemas.openxmlformats.org/officeDocument/2006/relationships/hyperlink" Target="https://www.bestpracticenet.co.uk/ey-practitioner-l2-apprenticeship"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36.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B32FB1-4F38-DB4F-8849-7A42E6654BD8}"/>
              </a:ext>
            </a:extLst>
          </p:cNvPr>
          <p:cNvSpPr>
            <a:spLocks noGrp="1"/>
          </p:cNvSpPr>
          <p:nvPr>
            <p:ph type="ctrTitle"/>
          </p:nvPr>
        </p:nvSpPr>
        <p:spPr/>
        <p:txBody>
          <a:bodyPr>
            <a:normAutofit fontScale="90000"/>
          </a:bodyPr>
          <a:lstStyle/>
          <a:p>
            <a:pPr algn="ctr"/>
            <a:br>
              <a:rPr lang="en-GB"/>
            </a:br>
            <a:br>
              <a:rPr lang="en-GB"/>
            </a:br>
            <a:br>
              <a:rPr lang="en-GB"/>
            </a:br>
            <a:br>
              <a:rPr lang="en-GB">
                <a:latin typeface="IBM Plex Serif Medium" panose="020B0604020202020204" pitchFamily="18" charset="0"/>
              </a:rPr>
            </a:br>
            <a:br>
              <a:rPr lang="en-GB"/>
            </a:br>
            <a:br>
              <a:rPr lang="en-GB"/>
            </a:br>
            <a:endParaRPr lang="en-GB"/>
          </a:p>
        </p:txBody>
      </p:sp>
      <p:sp>
        <p:nvSpPr>
          <p:cNvPr id="2" name="TextBox 1">
            <a:extLst>
              <a:ext uri="{FF2B5EF4-FFF2-40B4-BE49-F238E27FC236}">
                <a16:creationId xmlns:a16="http://schemas.microsoft.com/office/drawing/2014/main" id="{BFF8CDD9-1D73-4618-BF44-C6E7724CABA2}"/>
              </a:ext>
            </a:extLst>
          </p:cNvPr>
          <p:cNvSpPr txBox="1"/>
          <p:nvPr/>
        </p:nvSpPr>
        <p:spPr>
          <a:xfrm>
            <a:off x="1435003" y="4389599"/>
            <a:ext cx="4742339" cy="1938992"/>
          </a:xfrm>
          <a:prstGeom prst="rect">
            <a:avLst/>
          </a:prstGeom>
          <a:noFill/>
        </p:spPr>
        <p:txBody>
          <a:bodyPr wrap="square" lIns="91440" tIns="45720" rIns="91440" bIns="45720" rtlCol="0" anchor="t">
            <a:spAutoFit/>
          </a:bodyPr>
          <a:lstStyle/>
          <a:p>
            <a:r>
              <a:rPr lang="en-GB" sz="4000" b="1">
                <a:solidFill>
                  <a:schemeClr val="bg1"/>
                </a:solidFill>
                <a:latin typeface="+mj-lt"/>
              </a:rPr>
              <a:t>Welcome to our Early Years Apprenticeship Taster session!</a:t>
            </a:r>
          </a:p>
        </p:txBody>
      </p:sp>
      <p:pic>
        <p:nvPicPr>
          <p:cNvPr id="4" name="Picture 3" descr="A close up of a sign&#10;&#10;AI-generated content may be incorrect.">
            <a:extLst>
              <a:ext uri="{FF2B5EF4-FFF2-40B4-BE49-F238E27FC236}">
                <a16:creationId xmlns:a16="http://schemas.microsoft.com/office/drawing/2014/main" id="{E5506317-0B8C-9DAA-B763-344990AD66EA}"/>
              </a:ext>
            </a:extLst>
          </p:cNvPr>
          <p:cNvPicPr>
            <a:picLocks noChangeAspect="1"/>
          </p:cNvPicPr>
          <p:nvPr/>
        </p:nvPicPr>
        <p:blipFill>
          <a:blip r:embed="rId3"/>
          <a:stretch>
            <a:fillRect/>
          </a:stretch>
        </p:blipFill>
        <p:spPr>
          <a:xfrm>
            <a:off x="8401050" y="413461"/>
            <a:ext cx="3257550" cy="1106654"/>
          </a:xfrm>
          <a:prstGeom prst="rect">
            <a:avLst/>
          </a:prstGeom>
        </p:spPr>
      </p:pic>
    </p:spTree>
    <p:extLst>
      <p:ext uri="{BB962C8B-B14F-4D97-AF65-F5344CB8AC3E}">
        <p14:creationId xmlns:p14="http://schemas.microsoft.com/office/powerpoint/2010/main" val="478046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FC273E-B287-4BC0-A955-7498829959C7}"/>
              </a:ext>
            </a:extLst>
          </p:cNvPr>
          <p:cNvSpPr>
            <a:spLocks noGrp="1"/>
          </p:cNvSpPr>
          <p:nvPr>
            <p:ph type="body" idx="1"/>
          </p:nvPr>
        </p:nvSpPr>
        <p:spPr>
          <a:xfrm>
            <a:off x="3095281" y="450819"/>
            <a:ext cx="6001436" cy="682656"/>
          </a:xfrm>
        </p:spPr>
        <p:txBody>
          <a:bodyPr>
            <a:normAutofit/>
          </a:bodyPr>
          <a:lstStyle/>
          <a:p>
            <a:r>
              <a:rPr lang="en-US" sz="3600" b="1">
                <a:cs typeface="Arial" panose="020B0604020202020204" pitchFamily="34" charset="0"/>
              </a:rPr>
              <a:t>The aims of today are:</a:t>
            </a:r>
            <a:endParaRPr lang="en-GB" sz="3600" b="1">
              <a:cs typeface="Arial" panose="020B0604020202020204" pitchFamily="34" charset="0"/>
            </a:endParaRPr>
          </a:p>
        </p:txBody>
      </p:sp>
      <p:sp>
        <p:nvSpPr>
          <p:cNvPr id="2" name="TextBox 1">
            <a:extLst>
              <a:ext uri="{FF2B5EF4-FFF2-40B4-BE49-F238E27FC236}">
                <a16:creationId xmlns:a16="http://schemas.microsoft.com/office/drawing/2014/main" id="{50C6B547-CA98-2FAF-FF6E-EAB5E423785B}"/>
              </a:ext>
            </a:extLst>
          </p:cNvPr>
          <p:cNvSpPr txBox="1"/>
          <p:nvPr/>
        </p:nvSpPr>
        <p:spPr>
          <a:xfrm>
            <a:off x="3924637" y="1472750"/>
            <a:ext cx="4968510" cy="2862322"/>
          </a:xfrm>
          <a:prstGeom prst="rect">
            <a:avLst/>
          </a:prstGeom>
          <a:noFill/>
        </p:spPr>
        <p:txBody>
          <a:bodyPr wrap="square" rtlCol="0">
            <a:spAutoFit/>
          </a:bodyPr>
          <a:lstStyle/>
          <a:p>
            <a:endParaRPr lang="en-GB" sz="2400">
              <a:solidFill>
                <a:schemeClr val="bg1"/>
              </a:solidFill>
              <a:latin typeface="+mj-lt"/>
            </a:endParaRPr>
          </a:p>
          <a:p>
            <a:pPr marL="285750" indent="-285750">
              <a:buFont typeface="Arial" panose="020B0604020202020204" pitchFamily="34" charset="0"/>
              <a:buChar char="•"/>
            </a:pPr>
            <a:r>
              <a:rPr lang="en-GB" sz="2400">
                <a:solidFill>
                  <a:schemeClr val="bg1"/>
                </a:solidFill>
                <a:latin typeface="+mj-lt"/>
              </a:rPr>
              <a:t>Identify the different areas of development and how children learn</a:t>
            </a:r>
          </a:p>
          <a:p>
            <a:pPr marL="285750" indent="-285750">
              <a:buFont typeface="Arial" panose="020B0604020202020204" pitchFamily="34" charset="0"/>
              <a:buChar char="•"/>
            </a:pPr>
            <a:r>
              <a:rPr lang="en-GB" sz="2400">
                <a:solidFill>
                  <a:schemeClr val="bg1"/>
                </a:solidFill>
                <a:latin typeface="+mj-lt"/>
              </a:rPr>
              <a:t>Identify factors that can influence development and explain how children can be supported </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32062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97D0-E01E-62F4-6946-CB037251E119}"/>
              </a:ext>
            </a:extLst>
          </p:cNvPr>
          <p:cNvSpPr>
            <a:spLocks noGrp="1"/>
          </p:cNvSpPr>
          <p:nvPr>
            <p:ph type="title"/>
          </p:nvPr>
        </p:nvSpPr>
        <p:spPr>
          <a:xfrm>
            <a:off x="2697033" y="4779216"/>
            <a:ext cx="10856458" cy="2483789"/>
          </a:xfrm>
        </p:spPr>
        <p:txBody>
          <a:bodyPr anchor="ctr">
            <a:normAutofit/>
          </a:bodyPr>
          <a:lstStyle/>
          <a:p>
            <a:r>
              <a:rPr lang="en-US" sz="3600" b="1">
                <a:solidFill>
                  <a:srgbClr val="CE0F69"/>
                </a:solidFill>
                <a:cs typeface="Calibri Light"/>
              </a:rPr>
              <a:t>How confident are you with child development? </a:t>
            </a:r>
          </a:p>
        </p:txBody>
      </p:sp>
      <p:pic>
        <p:nvPicPr>
          <p:cNvPr id="9" name="Picture 8" descr="Front view arrangement with different feelings">
            <a:extLst>
              <a:ext uri="{FF2B5EF4-FFF2-40B4-BE49-F238E27FC236}">
                <a16:creationId xmlns:a16="http://schemas.microsoft.com/office/drawing/2014/main" id="{B61B0EA4-ED82-603E-7141-9C8F7850C1C0}"/>
              </a:ext>
            </a:extLst>
          </p:cNvPr>
          <p:cNvPicPr>
            <a:picLocks noChangeAspect="1"/>
          </p:cNvPicPr>
          <p:nvPr/>
        </p:nvPicPr>
        <p:blipFill rotWithShape="1">
          <a:blip r:embed="rId3"/>
          <a:srcRect t="18754" b="35479"/>
          <a:stretch/>
        </p:blipFill>
        <p:spPr>
          <a:xfrm flipH="1">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13" name="Table 12">
            <a:extLst>
              <a:ext uri="{FF2B5EF4-FFF2-40B4-BE49-F238E27FC236}">
                <a16:creationId xmlns:a16="http://schemas.microsoft.com/office/drawing/2014/main" id="{DFA79B53-4084-43BB-A916-E1B1A14B87EA}"/>
              </a:ext>
            </a:extLst>
          </p:cNvPr>
          <p:cNvGraphicFramePr>
            <a:graphicFrameLocks noGrp="1"/>
          </p:cNvGraphicFramePr>
          <p:nvPr/>
        </p:nvGraphicFramePr>
        <p:xfrm>
          <a:off x="537882" y="4317999"/>
          <a:ext cx="11317500" cy="463776"/>
        </p:xfrm>
        <a:graphic>
          <a:graphicData uri="http://schemas.openxmlformats.org/drawingml/2006/table">
            <a:tbl>
              <a:tblPr firstRow="1" bandRow="1">
                <a:tableStyleId>{5C22544A-7EE6-4342-B048-85BDC9FD1C3A}</a:tableStyleId>
              </a:tblPr>
              <a:tblGrid>
                <a:gridCol w="1131750">
                  <a:extLst>
                    <a:ext uri="{9D8B030D-6E8A-4147-A177-3AD203B41FA5}">
                      <a16:colId xmlns:a16="http://schemas.microsoft.com/office/drawing/2014/main" val="2223562335"/>
                    </a:ext>
                  </a:extLst>
                </a:gridCol>
                <a:gridCol w="1131750">
                  <a:extLst>
                    <a:ext uri="{9D8B030D-6E8A-4147-A177-3AD203B41FA5}">
                      <a16:colId xmlns:a16="http://schemas.microsoft.com/office/drawing/2014/main" val="2703860654"/>
                    </a:ext>
                  </a:extLst>
                </a:gridCol>
                <a:gridCol w="1131750">
                  <a:extLst>
                    <a:ext uri="{9D8B030D-6E8A-4147-A177-3AD203B41FA5}">
                      <a16:colId xmlns:a16="http://schemas.microsoft.com/office/drawing/2014/main" val="1350999874"/>
                    </a:ext>
                  </a:extLst>
                </a:gridCol>
                <a:gridCol w="1131750">
                  <a:extLst>
                    <a:ext uri="{9D8B030D-6E8A-4147-A177-3AD203B41FA5}">
                      <a16:colId xmlns:a16="http://schemas.microsoft.com/office/drawing/2014/main" val="4175637281"/>
                    </a:ext>
                  </a:extLst>
                </a:gridCol>
                <a:gridCol w="1131750">
                  <a:extLst>
                    <a:ext uri="{9D8B030D-6E8A-4147-A177-3AD203B41FA5}">
                      <a16:colId xmlns:a16="http://schemas.microsoft.com/office/drawing/2014/main" val="927105900"/>
                    </a:ext>
                  </a:extLst>
                </a:gridCol>
                <a:gridCol w="1131750">
                  <a:extLst>
                    <a:ext uri="{9D8B030D-6E8A-4147-A177-3AD203B41FA5}">
                      <a16:colId xmlns:a16="http://schemas.microsoft.com/office/drawing/2014/main" val="2631662573"/>
                    </a:ext>
                  </a:extLst>
                </a:gridCol>
                <a:gridCol w="1131750">
                  <a:extLst>
                    <a:ext uri="{9D8B030D-6E8A-4147-A177-3AD203B41FA5}">
                      <a16:colId xmlns:a16="http://schemas.microsoft.com/office/drawing/2014/main" val="1006142465"/>
                    </a:ext>
                  </a:extLst>
                </a:gridCol>
                <a:gridCol w="1131750">
                  <a:extLst>
                    <a:ext uri="{9D8B030D-6E8A-4147-A177-3AD203B41FA5}">
                      <a16:colId xmlns:a16="http://schemas.microsoft.com/office/drawing/2014/main" val="4180273567"/>
                    </a:ext>
                  </a:extLst>
                </a:gridCol>
                <a:gridCol w="1131750">
                  <a:extLst>
                    <a:ext uri="{9D8B030D-6E8A-4147-A177-3AD203B41FA5}">
                      <a16:colId xmlns:a16="http://schemas.microsoft.com/office/drawing/2014/main" val="2075255773"/>
                    </a:ext>
                  </a:extLst>
                </a:gridCol>
                <a:gridCol w="1131750">
                  <a:extLst>
                    <a:ext uri="{9D8B030D-6E8A-4147-A177-3AD203B41FA5}">
                      <a16:colId xmlns:a16="http://schemas.microsoft.com/office/drawing/2014/main" val="593888840"/>
                    </a:ext>
                  </a:extLst>
                </a:gridCol>
              </a:tblGrid>
              <a:tr h="463776">
                <a:tc>
                  <a:txBody>
                    <a:bodyPr/>
                    <a:lstStyle/>
                    <a:p>
                      <a:pPr marL="0" algn="ctr" rtl="0" eaLnBrk="1" latinLnBrk="0" hangingPunct="1">
                        <a:spcBef>
                          <a:spcPts val="0"/>
                        </a:spcBef>
                        <a:spcAft>
                          <a:spcPts val="0"/>
                        </a:spcAft>
                      </a:pPr>
                      <a:r>
                        <a:rPr lang="en-GB" sz="1800" b="1" kern="1200">
                          <a:solidFill>
                            <a:srgbClr val="FFFFFF"/>
                          </a:solidFill>
                          <a:effectLst/>
                          <a:latin typeface="Calibri"/>
                        </a:rPr>
                        <a:t>1</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algn="ctr" rtl="0" eaLnBrk="1" latinLnBrk="0" hangingPunct="1">
                        <a:spcBef>
                          <a:spcPts val="0"/>
                        </a:spcBef>
                        <a:spcAft>
                          <a:spcPts val="0"/>
                        </a:spcAft>
                      </a:pPr>
                      <a:r>
                        <a:rPr lang="en-GB" sz="1800" b="1" kern="1200">
                          <a:solidFill>
                            <a:srgbClr val="FFFFFF"/>
                          </a:solidFill>
                          <a:effectLst/>
                          <a:latin typeface="Calibri"/>
                        </a:rPr>
                        <a:t>2</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algn="ctr" rtl="0" eaLnBrk="1" latinLnBrk="0" hangingPunct="1">
                        <a:spcBef>
                          <a:spcPts val="0"/>
                        </a:spcBef>
                        <a:spcAft>
                          <a:spcPts val="0"/>
                        </a:spcAft>
                      </a:pPr>
                      <a:r>
                        <a:rPr lang="en-GB" sz="1800" b="1" kern="1200">
                          <a:solidFill>
                            <a:srgbClr val="FFFFFF"/>
                          </a:solidFill>
                          <a:effectLst/>
                          <a:latin typeface="Calibri"/>
                        </a:rPr>
                        <a:t>3</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algn="ctr" rtl="0" eaLnBrk="1" latinLnBrk="0" hangingPunct="1">
                        <a:spcBef>
                          <a:spcPts val="0"/>
                        </a:spcBef>
                        <a:spcAft>
                          <a:spcPts val="0"/>
                        </a:spcAft>
                      </a:pPr>
                      <a:r>
                        <a:rPr lang="en-GB" sz="1800" b="1" kern="1200">
                          <a:solidFill>
                            <a:srgbClr val="FFFFFF"/>
                          </a:solidFill>
                          <a:effectLst/>
                          <a:latin typeface="Calibri"/>
                        </a:rPr>
                        <a:t>4</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algn="ctr" rtl="0" eaLnBrk="1" latinLnBrk="0" hangingPunct="1">
                        <a:spcBef>
                          <a:spcPts val="0"/>
                        </a:spcBef>
                        <a:spcAft>
                          <a:spcPts val="0"/>
                        </a:spcAft>
                      </a:pPr>
                      <a:r>
                        <a:rPr lang="en-GB" sz="1800" b="1" kern="1200">
                          <a:solidFill>
                            <a:srgbClr val="FFFFFF"/>
                          </a:solidFill>
                          <a:effectLst/>
                          <a:latin typeface="Calibri"/>
                        </a:rPr>
                        <a:t>5</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6</a:t>
                      </a:r>
                    </a:p>
                  </a:txBody>
                  <a:tcPr marL="0" marR="0" marT="0" marB="0" anchor="ctr">
                    <a:lnL w="0">
                      <a:noFill/>
                    </a:lnL>
                    <a:lnR w="0">
                      <a:noFill/>
                    </a:lnR>
                    <a:lnT w="0">
                      <a:noFill/>
                    </a:lnT>
                    <a:lnB w="0">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7</a:t>
                      </a:r>
                    </a:p>
                  </a:txBody>
                  <a:tcPr marL="0" marR="0" marT="0" marB="0" anchor="ctr">
                    <a:lnL w="0">
                      <a:noFill/>
                    </a:lnL>
                    <a:lnR w="0">
                      <a:noFill/>
                    </a:lnR>
                    <a:lnT w="0">
                      <a:noFill/>
                    </a:lnT>
                    <a:lnB w="0">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8</a:t>
                      </a:r>
                    </a:p>
                  </a:txBody>
                  <a:tcPr marL="0" marR="0" marT="0" marB="0" anchor="ctr">
                    <a:lnL w="0">
                      <a:noFill/>
                    </a:lnL>
                    <a:lnR w="0">
                      <a:noFill/>
                    </a:lnR>
                    <a:lnT w="0">
                      <a:noFill/>
                    </a:lnT>
                    <a:lnB w="0">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9</a:t>
                      </a:r>
                    </a:p>
                  </a:txBody>
                  <a:tcPr marL="0" marR="0" marT="0" marB="0" anchor="ctr">
                    <a:lnL w="0">
                      <a:noFill/>
                    </a:lnL>
                    <a:lnR w="0">
                      <a:noFill/>
                    </a:lnR>
                    <a:lnT w="0">
                      <a:noFill/>
                    </a:lnT>
                    <a:lnB w="0">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10</a:t>
                      </a:r>
                    </a:p>
                  </a:txBody>
                  <a:tcPr marL="0" marR="0" marT="0" marB="0" anchor="ctr">
                    <a:lnL w="0">
                      <a:noFill/>
                    </a:lnL>
                    <a:lnR w="0">
                      <a:noFill/>
                    </a:lnR>
                    <a:lnT w="0">
                      <a:noFill/>
                    </a:lnT>
                    <a:lnB w="0">
                      <a:noFill/>
                    </a:lnB>
                    <a:solidFill>
                      <a:srgbClr val="CE0F69"/>
                    </a:solidFill>
                  </a:tcPr>
                </a:tc>
                <a:extLst>
                  <a:ext uri="{0D108BD9-81ED-4DB2-BD59-A6C34878D82A}">
                    <a16:rowId xmlns:a16="http://schemas.microsoft.com/office/drawing/2014/main" val="3195269302"/>
                  </a:ext>
                </a:extLst>
              </a:tr>
            </a:tbl>
          </a:graphicData>
        </a:graphic>
      </p:graphicFrame>
    </p:spTree>
    <p:extLst>
      <p:ext uri="{BB962C8B-B14F-4D97-AF65-F5344CB8AC3E}">
        <p14:creationId xmlns:p14="http://schemas.microsoft.com/office/powerpoint/2010/main" val="3658670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77A28-E914-682C-DE15-03E51B45BC63}"/>
              </a:ext>
            </a:extLst>
          </p:cNvPr>
          <p:cNvSpPr>
            <a:spLocks noGrp="1"/>
          </p:cNvSpPr>
          <p:nvPr>
            <p:ph type="title"/>
          </p:nvPr>
        </p:nvSpPr>
        <p:spPr>
          <a:xfrm>
            <a:off x="3390995" y="0"/>
            <a:ext cx="10515600" cy="1325563"/>
          </a:xfrm>
        </p:spPr>
        <p:txBody>
          <a:bodyPr/>
          <a:lstStyle/>
          <a:p>
            <a:r>
              <a:rPr lang="en-GB" b="1">
                <a:solidFill>
                  <a:srgbClr val="CE0F69"/>
                </a:solidFill>
              </a:rPr>
              <a:t>What is child development? </a:t>
            </a:r>
          </a:p>
        </p:txBody>
      </p:sp>
      <p:sp>
        <p:nvSpPr>
          <p:cNvPr id="6" name="TextBox 5">
            <a:extLst>
              <a:ext uri="{FF2B5EF4-FFF2-40B4-BE49-F238E27FC236}">
                <a16:creationId xmlns:a16="http://schemas.microsoft.com/office/drawing/2014/main" id="{569AC602-9ABD-AC22-312A-D2741E78BC08}"/>
              </a:ext>
            </a:extLst>
          </p:cNvPr>
          <p:cNvSpPr txBox="1"/>
          <p:nvPr/>
        </p:nvSpPr>
        <p:spPr>
          <a:xfrm>
            <a:off x="5289802" y="1472259"/>
            <a:ext cx="6466114" cy="1015663"/>
          </a:xfrm>
          <a:prstGeom prst="rect">
            <a:avLst/>
          </a:prstGeom>
          <a:noFill/>
        </p:spPr>
        <p:txBody>
          <a:bodyPr wrap="square">
            <a:spAutoFit/>
          </a:bodyPr>
          <a:lstStyle/>
          <a:p>
            <a:r>
              <a:rPr lang="en-GB" sz="2000" i="1">
                <a:solidFill>
                  <a:srgbClr val="0D0D0D"/>
                </a:solidFill>
                <a:effectLst/>
                <a:latin typeface="+mj-lt"/>
              </a:rPr>
              <a:t>Child development refers to the physical, cognitive, emotional, and social growth and changes that occur in children from the moment they are born until they reach adolescence. </a:t>
            </a:r>
            <a:endParaRPr lang="en-GB" sz="2000" i="1">
              <a:latin typeface="+mj-lt"/>
            </a:endParaRPr>
          </a:p>
        </p:txBody>
      </p:sp>
      <p:pic>
        <p:nvPicPr>
          <p:cNvPr id="1026" name="Picture 2" descr="Free photo arrangement of vibrant wooden blocks in a wide display">
            <a:extLst>
              <a:ext uri="{FF2B5EF4-FFF2-40B4-BE49-F238E27FC236}">
                <a16:creationId xmlns:a16="http://schemas.microsoft.com/office/drawing/2014/main" id="{2F075A72-C369-6972-1E5E-D9093A3C2D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16" r="8814"/>
          <a:stretch/>
        </p:blipFill>
        <p:spPr bwMode="auto">
          <a:xfrm>
            <a:off x="928537" y="1719745"/>
            <a:ext cx="3469527" cy="27118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F197B8C7-3B04-C8E4-7AD5-8EA445C3382D}"/>
              </a:ext>
            </a:extLst>
          </p:cNvPr>
          <p:cNvSpPr txBox="1"/>
          <p:nvPr/>
        </p:nvSpPr>
        <p:spPr>
          <a:xfrm>
            <a:off x="5842522" y="2979074"/>
            <a:ext cx="5913394" cy="3693319"/>
          </a:xfrm>
          <a:prstGeom prst="rect">
            <a:avLst/>
          </a:prstGeom>
          <a:noFill/>
        </p:spPr>
        <p:txBody>
          <a:bodyPr wrap="square">
            <a:spAutoFit/>
          </a:bodyPr>
          <a:lstStyle/>
          <a:p>
            <a:pPr algn="l"/>
            <a:r>
              <a:rPr lang="en-GB">
                <a:solidFill>
                  <a:srgbClr val="0D0D0D"/>
                </a:solidFill>
                <a:latin typeface="+mj-lt"/>
              </a:rPr>
              <a:t>Y</a:t>
            </a:r>
            <a:r>
              <a:rPr lang="en-GB" b="0" i="0">
                <a:solidFill>
                  <a:srgbClr val="0D0D0D"/>
                </a:solidFill>
                <a:effectLst/>
                <a:latin typeface="+mj-lt"/>
              </a:rPr>
              <a:t>ou are observing two toddlers, Oliver and Isabella, who are both 18 months old. As you watch them, you notice that they are exhibiting different patterns of development.</a:t>
            </a:r>
          </a:p>
          <a:p>
            <a:pPr algn="l"/>
            <a:r>
              <a:rPr lang="en-GB" b="0" i="0">
                <a:solidFill>
                  <a:srgbClr val="0D0D0D"/>
                </a:solidFill>
                <a:effectLst/>
                <a:latin typeface="+mj-lt"/>
              </a:rPr>
              <a:t>Oliver, at 18 months, has already mastered the skill of walking confidently and is beginning to explore running. He can also use simple words to communicate his needs, like saying "mummy" or "teddy." </a:t>
            </a:r>
          </a:p>
          <a:p>
            <a:pPr algn="l"/>
            <a:r>
              <a:rPr lang="en-GB" b="0" i="0">
                <a:solidFill>
                  <a:srgbClr val="0D0D0D"/>
                </a:solidFill>
                <a:effectLst/>
                <a:latin typeface="+mj-lt"/>
              </a:rPr>
              <a:t>Isabella, also 18 months old, is not yet walking independently. Instead, she crawls and pulls herself up on furniture. However, she surprises everyone by saying several words clearly and using them in simple sentences. Isabella's development seems to be happening at a faster rate in terms of language skills compared to her gross motor skills.</a:t>
            </a:r>
            <a:endParaRPr lang="en-GB">
              <a:latin typeface="+mj-lt"/>
            </a:endParaRPr>
          </a:p>
        </p:txBody>
      </p:sp>
      <p:sp>
        <p:nvSpPr>
          <p:cNvPr id="9" name="Speech Bubble: Rectangle with Corners Rounded 8">
            <a:extLst>
              <a:ext uri="{FF2B5EF4-FFF2-40B4-BE49-F238E27FC236}">
                <a16:creationId xmlns:a16="http://schemas.microsoft.com/office/drawing/2014/main" id="{334580E0-8F60-7826-C583-4E5F856295D5}"/>
              </a:ext>
            </a:extLst>
          </p:cNvPr>
          <p:cNvSpPr/>
          <p:nvPr/>
        </p:nvSpPr>
        <p:spPr>
          <a:xfrm>
            <a:off x="2663301" y="4825734"/>
            <a:ext cx="2752078" cy="1681598"/>
          </a:xfrm>
          <a:prstGeom prst="wedgeRoundRectCallo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What is the difference between the sequence and rate of development? Can this be identified in the scenario? </a:t>
            </a:r>
          </a:p>
        </p:txBody>
      </p:sp>
    </p:spTree>
    <p:extLst>
      <p:ext uri="{BB962C8B-B14F-4D97-AF65-F5344CB8AC3E}">
        <p14:creationId xmlns:p14="http://schemas.microsoft.com/office/powerpoint/2010/main" val="30123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7" name="Rectangle 2056">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Free Boy Climbing on Wooden Ladder Stock Photo">
            <a:extLst>
              <a:ext uri="{FF2B5EF4-FFF2-40B4-BE49-F238E27FC236}">
                <a16:creationId xmlns:a16="http://schemas.microsoft.com/office/drawing/2014/main" id="{DF4D2254-B385-305D-C9C2-9FE9F6D491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22" r="-1" b="-1"/>
          <a:stretch/>
        </p:blipFill>
        <p:spPr bwMode="auto">
          <a:xfrm>
            <a:off x="2621371" y="-28602"/>
            <a:ext cx="2043113" cy="1163638"/>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6D40BC6D-1F22-C652-5D83-12853B11BFF8}"/>
              </a:ext>
            </a:extLst>
          </p:cNvPr>
          <p:cNvPicPr>
            <a:picLocks noChangeAspect="1"/>
          </p:cNvPicPr>
          <p:nvPr/>
        </p:nvPicPr>
        <p:blipFill rotWithShape="1">
          <a:blip r:embed="rId4"/>
          <a:srcRect l="12783" t="12417" r="10466" b="7542"/>
          <a:stretch/>
        </p:blipFill>
        <p:spPr>
          <a:xfrm>
            <a:off x="5680075" y="1935773"/>
            <a:ext cx="2043113" cy="2043113"/>
          </a:xfrm>
          <a:prstGeom prst="flowChartConnector">
            <a:avLst/>
          </a:prstGeom>
        </p:spPr>
      </p:pic>
      <p:pic>
        <p:nvPicPr>
          <p:cNvPr id="11" name="Picture 10">
            <a:extLst>
              <a:ext uri="{FF2B5EF4-FFF2-40B4-BE49-F238E27FC236}">
                <a16:creationId xmlns:a16="http://schemas.microsoft.com/office/drawing/2014/main" id="{C9192AA6-EC61-7D26-332A-18355866359D}"/>
              </a:ext>
            </a:extLst>
          </p:cNvPr>
          <p:cNvPicPr>
            <a:picLocks noChangeAspect="1"/>
          </p:cNvPicPr>
          <p:nvPr/>
        </p:nvPicPr>
        <p:blipFill rotWithShape="1">
          <a:blip r:embed="rId5"/>
          <a:srcRect l="4567" r="10642" b="-1"/>
          <a:stretch/>
        </p:blipFill>
        <p:spPr>
          <a:xfrm>
            <a:off x="10319" y="977900"/>
            <a:ext cx="2538413" cy="3275013"/>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2050" name="Picture 2" descr="Free photo the boy measured the height with the blackboard">
            <a:extLst>
              <a:ext uri="{FF2B5EF4-FFF2-40B4-BE49-F238E27FC236}">
                <a16:creationId xmlns:a16="http://schemas.microsoft.com/office/drawing/2014/main" id="{6CE8A2A5-E4E6-21BB-DC55-F6C1A0A5B7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0115" y="258763"/>
            <a:ext cx="1900238" cy="1241425"/>
          </a:xfrm>
          <a:prstGeom prst="ellipse">
            <a:avLst/>
          </a:prstGeom>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B15E8CA-1107-7408-0D3A-362DE5ED27CA}"/>
              </a:ext>
            </a:extLst>
          </p:cNvPr>
          <p:cNvPicPr>
            <a:picLocks noChangeAspect="1"/>
          </p:cNvPicPr>
          <p:nvPr/>
        </p:nvPicPr>
        <p:blipFill rotWithShape="1">
          <a:blip r:embed="rId7"/>
          <a:srcRect l="9074" r="3" b="3"/>
          <a:stretch/>
        </p:blipFill>
        <p:spPr>
          <a:xfrm>
            <a:off x="10291762" y="-10097"/>
            <a:ext cx="1900238" cy="1965325"/>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5" name="Picture 4">
            <a:extLst>
              <a:ext uri="{FF2B5EF4-FFF2-40B4-BE49-F238E27FC236}">
                <a16:creationId xmlns:a16="http://schemas.microsoft.com/office/drawing/2014/main" id="{84504607-A53B-7B7A-B93C-0D16BBB0F611}"/>
              </a:ext>
            </a:extLst>
          </p:cNvPr>
          <p:cNvPicPr>
            <a:picLocks noChangeAspect="1"/>
          </p:cNvPicPr>
          <p:nvPr/>
        </p:nvPicPr>
        <p:blipFill rotWithShape="1">
          <a:blip r:embed="rId8"/>
          <a:srcRect l="13416" r="330" b="-4"/>
          <a:stretch/>
        </p:blipFill>
        <p:spPr>
          <a:xfrm>
            <a:off x="7945029" y="258763"/>
            <a:ext cx="1625600" cy="1625600"/>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25" name="Picture 24">
            <a:extLst>
              <a:ext uri="{FF2B5EF4-FFF2-40B4-BE49-F238E27FC236}">
                <a16:creationId xmlns:a16="http://schemas.microsoft.com/office/drawing/2014/main" id="{B67E489D-A807-ACDF-7CDE-73593CD2F56A}"/>
              </a:ext>
            </a:extLst>
          </p:cNvPr>
          <p:cNvPicPr>
            <a:picLocks noChangeAspect="1"/>
          </p:cNvPicPr>
          <p:nvPr/>
        </p:nvPicPr>
        <p:blipFill rotWithShape="1">
          <a:blip r:embed="rId9"/>
          <a:srcRect l="7531" t="13051" r="7385" b="10245"/>
          <a:stretch/>
        </p:blipFill>
        <p:spPr>
          <a:xfrm>
            <a:off x="8576798" y="2308447"/>
            <a:ext cx="1625600" cy="1581150"/>
          </a:xfrm>
          <a:prstGeom prst="flowChartConnector">
            <a:avLst/>
          </a:prstGeom>
        </p:spPr>
      </p:pic>
      <p:pic>
        <p:nvPicPr>
          <p:cNvPr id="9" name="Picture 8">
            <a:extLst>
              <a:ext uri="{FF2B5EF4-FFF2-40B4-BE49-F238E27FC236}">
                <a16:creationId xmlns:a16="http://schemas.microsoft.com/office/drawing/2014/main" id="{BCCD22BD-5D2D-4C83-6BE4-78421654EAB9}"/>
              </a:ext>
            </a:extLst>
          </p:cNvPr>
          <p:cNvPicPr>
            <a:picLocks noChangeAspect="1"/>
          </p:cNvPicPr>
          <p:nvPr/>
        </p:nvPicPr>
        <p:blipFill rotWithShape="1">
          <a:blip r:embed="rId10"/>
          <a:srcRect t="5011" r="-6" b="-6"/>
          <a:stretch/>
        </p:blipFill>
        <p:spPr>
          <a:xfrm>
            <a:off x="2802402" y="2197179"/>
            <a:ext cx="1616075" cy="1616075"/>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7" name="Picture 6">
            <a:extLst>
              <a:ext uri="{FF2B5EF4-FFF2-40B4-BE49-F238E27FC236}">
                <a16:creationId xmlns:a16="http://schemas.microsoft.com/office/drawing/2014/main" id="{C6894870-4D90-AAA6-089F-30FA918F127B}"/>
              </a:ext>
            </a:extLst>
          </p:cNvPr>
          <p:cNvPicPr>
            <a:picLocks noChangeAspect="1"/>
          </p:cNvPicPr>
          <p:nvPr/>
        </p:nvPicPr>
        <p:blipFill rotWithShape="1">
          <a:blip r:embed="rId11"/>
          <a:srcRect l="9980" r="18709"/>
          <a:stretch/>
        </p:blipFill>
        <p:spPr>
          <a:xfrm>
            <a:off x="10545762" y="2662238"/>
            <a:ext cx="1616075" cy="1590675"/>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2" name="Title 1">
            <a:extLst>
              <a:ext uri="{FF2B5EF4-FFF2-40B4-BE49-F238E27FC236}">
                <a16:creationId xmlns:a16="http://schemas.microsoft.com/office/drawing/2014/main" id="{222DDA4F-33DC-FA7C-0C87-C0DADE3F9092}"/>
              </a:ext>
            </a:extLst>
          </p:cNvPr>
          <p:cNvSpPr>
            <a:spLocks noGrp="1"/>
          </p:cNvSpPr>
          <p:nvPr>
            <p:ph type="ctrTitle"/>
          </p:nvPr>
        </p:nvSpPr>
        <p:spPr>
          <a:xfrm>
            <a:off x="972434" y="4846144"/>
            <a:ext cx="10515600" cy="1325563"/>
          </a:xfrm>
        </p:spPr>
        <p:txBody>
          <a:bodyPr vert="horz" lIns="91440" tIns="45720" rIns="91440" bIns="45720" rtlCol="0" anchor="ctr">
            <a:normAutofit/>
          </a:bodyPr>
          <a:lstStyle/>
          <a:p>
            <a:r>
              <a:rPr lang="en-US" sz="4400" b="1" kern="1200">
                <a:solidFill>
                  <a:schemeClr val="tx1"/>
                </a:solidFill>
                <a:ea typeface="+mj-ea"/>
                <a:cs typeface="+mj-cs"/>
              </a:rPr>
              <a:t>Can you identify the main areas of learning and development? </a:t>
            </a:r>
          </a:p>
        </p:txBody>
      </p:sp>
      <p:pic>
        <p:nvPicPr>
          <p:cNvPr id="4" name="Picture 3">
            <a:extLst>
              <a:ext uri="{FF2B5EF4-FFF2-40B4-BE49-F238E27FC236}">
                <a16:creationId xmlns:a16="http://schemas.microsoft.com/office/drawing/2014/main" id="{B8AE6FF4-B815-5449-ECC6-02B6491FBAD1}"/>
              </a:ext>
            </a:extLst>
          </p:cNvPr>
          <p:cNvPicPr>
            <a:picLocks noChangeAspect="1"/>
          </p:cNvPicPr>
          <p:nvPr/>
        </p:nvPicPr>
        <p:blipFill>
          <a:blip r:embed="rId12"/>
          <a:stretch>
            <a:fillRect/>
          </a:stretch>
        </p:blipFill>
        <p:spPr>
          <a:xfrm>
            <a:off x="158946" y="104481"/>
            <a:ext cx="1096733" cy="540182"/>
          </a:xfrm>
          <a:prstGeom prst="rect">
            <a:avLst/>
          </a:prstGeom>
        </p:spPr>
      </p:pic>
    </p:spTree>
    <p:extLst>
      <p:ext uri="{BB962C8B-B14F-4D97-AF65-F5344CB8AC3E}">
        <p14:creationId xmlns:p14="http://schemas.microsoft.com/office/powerpoint/2010/main" val="964871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3EFD-F0C6-4D21-75B8-E8659F69E661}"/>
              </a:ext>
            </a:extLst>
          </p:cNvPr>
          <p:cNvSpPr>
            <a:spLocks noGrp="1"/>
          </p:cNvSpPr>
          <p:nvPr>
            <p:ph type="title"/>
          </p:nvPr>
        </p:nvSpPr>
        <p:spPr>
          <a:xfrm>
            <a:off x="3145971" y="52281"/>
            <a:ext cx="7504611" cy="1325563"/>
          </a:xfrm>
        </p:spPr>
        <p:txBody>
          <a:bodyPr>
            <a:normAutofit/>
          </a:bodyPr>
          <a:lstStyle/>
          <a:p>
            <a:r>
              <a:rPr lang="en-GB" sz="5000" b="1" i="0">
                <a:solidFill>
                  <a:srgbClr val="CE0F69"/>
                </a:solidFill>
                <a:effectLst/>
              </a:rPr>
              <a:t>How do children learn? </a:t>
            </a:r>
            <a:endParaRPr lang="en-GB" sz="5000" b="1">
              <a:solidFill>
                <a:srgbClr val="CE0F69"/>
              </a:solidFill>
            </a:endParaRPr>
          </a:p>
        </p:txBody>
      </p:sp>
      <p:sp>
        <p:nvSpPr>
          <p:cNvPr id="4" name="Speech Bubble: Rectangle with Corners Rounded 3">
            <a:extLst>
              <a:ext uri="{FF2B5EF4-FFF2-40B4-BE49-F238E27FC236}">
                <a16:creationId xmlns:a16="http://schemas.microsoft.com/office/drawing/2014/main" id="{C3366617-EFDB-81F9-EA0F-5E5DDEBC4A3F}"/>
              </a:ext>
            </a:extLst>
          </p:cNvPr>
          <p:cNvSpPr/>
          <p:nvPr/>
        </p:nvSpPr>
        <p:spPr>
          <a:xfrm>
            <a:off x="566056" y="1323415"/>
            <a:ext cx="2579915" cy="1620082"/>
          </a:xfrm>
          <a:prstGeom prst="wedgeRoundRectCallou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What are the characteristics of effective teaching and learning? </a:t>
            </a:r>
          </a:p>
        </p:txBody>
      </p:sp>
      <p:pic>
        <p:nvPicPr>
          <p:cNvPr id="6" name="Picture 5">
            <a:extLst>
              <a:ext uri="{FF2B5EF4-FFF2-40B4-BE49-F238E27FC236}">
                <a16:creationId xmlns:a16="http://schemas.microsoft.com/office/drawing/2014/main" id="{9F6835CE-ECFA-FE17-FEAA-BC54003E5B5D}"/>
              </a:ext>
            </a:extLst>
          </p:cNvPr>
          <p:cNvPicPr>
            <a:picLocks noChangeAspect="1"/>
          </p:cNvPicPr>
          <p:nvPr/>
        </p:nvPicPr>
        <p:blipFill>
          <a:blip r:embed="rId3"/>
          <a:stretch>
            <a:fillRect/>
          </a:stretch>
        </p:blipFill>
        <p:spPr>
          <a:xfrm>
            <a:off x="4693726" y="1517181"/>
            <a:ext cx="6671154" cy="3393359"/>
          </a:xfrm>
          <a:prstGeom prst="rect">
            <a:avLst/>
          </a:prstGeom>
        </p:spPr>
      </p:pic>
      <p:sp>
        <p:nvSpPr>
          <p:cNvPr id="8" name="TextBox 7">
            <a:extLst>
              <a:ext uri="{FF2B5EF4-FFF2-40B4-BE49-F238E27FC236}">
                <a16:creationId xmlns:a16="http://schemas.microsoft.com/office/drawing/2014/main" id="{3C78639A-F1E7-2ECC-51A8-F53D391C112C}"/>
              </a:ext>
            </a:extLst>
          </p:cNvPr>
          <p:cNvSpPr txBox="1"/>
          <p:nvPr/>
        </p:nvSpPr>
        <p:spPr>
          <a:xfrm>
            <a:off x="104503" y="3429000"/>
            <a:ext cx="4284423" cy="2062103"/>
          </a:xfrm>
          <a:prstGeom prst="rect">
            <a:avLst/>
          </a:prstGeom>
          <a:noFill/>
        </p:spPr>
        <p:txBody>
          <a:bodyPr wrap="square" rtlCol="0">
            <a:spAutoFit/>
          </a:bodyPr>
          <a:lstStyle/>
          <a:p>
            <a:r>
              <a:rPr lang="en-GB" sz="1600" b="1"/>
              <a:t>Playing and exploring </a:t>
            </a:r>
            <a:r>
              <a:rPr lang="en-GB" sz="1600"/>
              <a:t>– children investigate and experience things and ‘have a go’ </a:t>
            </a:r>
          </a:p>
          <a:p>
            <a:r>
              <a:rPr lang="en-GB" sz="1600" b="1"/>
              <a:t>Active learning </a:t>
            </a:r>
            <a:r>
              <a:rPr lang="en-GB" sz="1600"/>
              <a:t>– children concentrate and keep on trying if they encounter difficulties, and enjoy achievements </a:t>
            </a:r>
          </a:p>
          <a:p>
            <a:r>
              <a:rPr lang="en-GB" sz="1600" b="1"/>
              <a:t>Creating and thinking critically </a:t>
            </a:r>
            <a:r>
              <a:rPr lang="en-GB" sz="1600"/>
              <a:t>– children have and develop their own ideas, make links between ideas and develop strategies for doing things. </a:t>
            </a:r>
          </a:p>
        </p:txBody>
      </p:sp>
      <p:sp>
        <p:nvSpPr>
          <p:cNvPr id="10" name="TextBox 9">
            <a:extLst>
              <a:ext uri="{FF2B5EF4-FFF2-40B4-BE49-F238E27FC236}">
                <a16:creationId xmlns:a16="http://schemas.microsoft.com/office/drawing/2014/main" id="{7E69C9A1-FA8A-2F79-4ECF-FA65464473AF}"/>
              </a:ext>
            </a:extLst>
          </p:cNvPr>
          <p:cNvSpPr txBox="1"/>
          <p:nvPr/>
        </p:nvSpPr>
        <p:spPr>
          <a:xfrm>
            <a:off x="5408217" y="5049877"/>
            <a:ext cx="6096000" cy="646331"/>
          </a:xfrm>
          <a:prstGeom prst="rect">
            <a:avLst/>
          </a:prstGeom>
          <a:noFill/>
        </p:spPr>
        <p:txBody>
          <a:bodyPr wrap="square">
            <a:spAutoFit/>
          </a:bodyPr>
          <a:lstStyle/>
          <a:p>
            <a:r>
              <a:rPr lang="en-GB">
                <a:solidFill>
                  <a:srgbClr val="CE0F69"/>
                </a:solidFill>
                <a:hlinkClick r:id="rId4">
                  <a:extLst>
                    <a:ext uri="{A12FA001-AC4F-418D-AE19-62706E023703}">
                      <ahyp:hlinkClr xmlns:ahyp="http://schemas.microsoft.com/office/drawing/2018/hyperlinkcolor" val="tx"/>
                    </a:ext>
                  </a:extLst>
                </a:hlinkClick>
              </a:rPr>
              <a:t>https://www.sirenfilms.co.uk/library/creating-and-thinking-critically-choosing-ways-to-do-things/</a:t>
            </a:r>
            <a:r>
              <a:rPr lang="en-GB">
                <a:solidFill>
                  <a:srgbClr val="CE0F69"/>
                </a:solidFill>
              </a:rPr>
              <a:t> </a:t>
            </a:r>
          </a:p>
        </p:txBody>
      </p:sp>
    </p:spTree>
    <p:extLst>
      <p:ext uri="{BB962C8B-B14F-4D97-AF65-F5344CB8AC3E}">
        <p14:creationId xmlns:p14="http://schemas.microsoft.com/office/powerpoint/2010/main" val="26889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DE24ED-6302-A79D-E5D9-03F8BA0A3811}"/>
              </a:ext>
            </a:extLst>
          </p:cNvPr>
          <p:cNvSpPr>
            <a:spLocks noGrp="1"/>
          </p:cNvSpPr>
          <p:nvPr>
            <p:ph type="title"/>
          </p:nvPr>
        </p:nvSpPr>
        <p:spPr>
          <a:xfrm>
            <a:off x="838201" y="345810"/>
            <a:ext cx="5120561" cy="1325563"/>
          </a:xfrm>
        </p:spPr>
        <p:txBody>
          <a:bodyPr>
            <a:normAutofit fontScale="90000"/>
          </a:bodyPr>
          <a:lstStyle/>
          <a:p>
            <a:r>
              <a:rPr lang="en-GB" b="1">
                <a:solidFill>
                  <a:srgbClr val="CE0F69"/>
                </a:solidFill>
              </a:rPr>
              <a:t>Supporting development scenarios</a:t>
            </a:r>
          </a:p>
        </p:txBody>
      </p:sp>
      <p:sp>
        <p:nvSpPr>
          <p:cNvPr id="3" name="Content Placeholder 2">
            <a:extLst>
              <a:ext uri="{FF2B5EF4-FFF2-40B4-BE49-F238E27FC236}">
                <a16:creationId xmlns:a16="http://schemas.microsoft.com/office/drawing/2014/main" id="{E7417188-EBD7-B703-7A07-DCF5B5BBC8ED}"/>
              </a:ext>
            </a:extLst>
          </p:cNvPr>
          <p:cNvSpPr>
            <a:spLocks noGrp="1"/>
          </p:cNvSpPr>
          <p:nvPr>
            <p:ph idx="1"/>
          </p:nvPr>
        </p:nvSpPr>
        <p:spPr>
          <a:xfrm>
            <a:off x="838200" y="2117657"/>
            <a:ext cx="5092194" cy="4351338"/>
          </a:xfrm>
        </p:spPr>
        <p:txBody>
          <a:bodyPr>
            <a:normAutofit/>
          </a:bodyPr>
          <a:lstStyle/>
          <a:p>
            <a:pPr marL="0" indent="0">
              <a:buNone/>
            </a:pPr>
            <a:r>
              <a:rPr lang="en-GB" sz="1800" b="1">
                <a:latin typeface="+mj-lt"/>
              </a:rPr>
              <a:t>Scenario 1: </a:t>
            </a:r>
            <a:r>
              <a:rPr lang="en-GB" sz="1800">
                <a:latin typeface="+mj-lt"/>
              </a:rPr>
              <a:t>Archie is </a:t>
            </a:r>
            <a:r>
              <a:rPr lang="en-GB" sz="1800" b="0" i="0">
                <a:effectLst/>
                <a:latin typeface="+mj-lt"/>
              </a:rPr>
              <a:t>20-month-old who is interested in cars. He is a very active child and was walking from 12 months old however his language is still limited. How could you plan to support his development? </a:t>
            </a:r>
          </a:p>
          <a:p>
            <a:pPr marL="0" indent="0">
              <a:buNone/>
            </a:pPr>
            <a:endParaRPr lang="en-GB" sz="1800">
              <a:latin typeface="+mj-lt"/>
            </a:endParaRPr>
          </a:p>
          <a:p>
            <a:pPr marL="0" indent="0">
              <a:buNone/>
            </a:pPr>
            <a:r>
              <a:rPr lang="en-GB" sz="1800" b="1">
                <a:latin typeface="+mj-lt"/>
              </a:rPr>
              <a:t>Scenario 2: </a:t>
            </a:r>
            <a:r>
              <a:rPr lang="en-GB" sz="1800">
                <a:latin typeface="+mj-lt"/>
              </a:rPr>
              <a:t>Freya is 3 years old and attends your preschool setting. She loves outdoor play and is usually found outside at every possible opportunity playing in the mud kitchen and engaging in physical play.  You have noticed through observing her that she does not often engage in literacy or mathematics activities and you are keen to support her development in these areas. </a:t>
            </a:r>
          </a:p>
        </p:txBody>
      </p:sp>
      <p:sp>
        <p:nvSpPr>
          <p:cNvPr id="1033" name="Oval 103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6" name="Picture 2" descr="Close up on transplanting process of plants">
            <a:extLst>
              <a:ext uri="{FF2B5EF4-FFF2-40B4-BE49-F238E27FC236}">
                <a16:creationId xmlns:a16="http://schemas.microsoft.com/office/drawing/2014/main" id="{E18A8544-B6A1-9C61-A788-9895850515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02" r="10012" b="-2"/>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1035" name="Arc 103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a:extLst>
              <a:ext uri="{FF2B5EF4-FFF2-40B4-BE49-F238E27FC236}">
                <a16:creationId xmlns:a16="http://schemas.microsoft.com/office/drawing/2014/main" id="{BC2840D3-A436-96E6-FA12-13050B09A5D4}"/>
              </a:ext>
            </a:extLst>
          </p:cNvPr>
          <p:cNvPicPr>
            <a:picLocks noChangeAspect="1"/>
          </p:cNvPicPr>
          <p:nvPr/>
        </p:nvPicPr>
        <p:blipFill rotWithShape="1">
          <a:blip r:embed="rId4"/>
          <a:srcRect t="17260" r="-2" b="28253"/>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6" name="Picture 5">
            <a:extLst>
              <a:ext uri="{FF2B5EF4-FFF2-40B4-BE49-F238E27FC236}">
                <a16:creationId xmlns:a16="http://schemas.microsoft.com/office/drawing/2014/main" id="{B6BE6C08-9B35-BF46-02E3-3033DA7BE505}"/>
              </a:ext>
            </a:extLst>
          </p:cNvPr>
          <p:cNvPicPr>
            <a:picLocks noChangeAspect="1"/>
          </p:cNvPicPr>
          <p:nvPr/>
        </p:nvPicPr>
        <p:blipFill>
          <a:blip r:embed="rId5"/>
          <a:stretch>
            <a:fillRect/>
          </a:stretch>
        </p:blipFill>
        <p:spPr>
          <a:xfrm>
            <a:off x="289834" y="6198904"/>
            <a:ext cx="1096733" cy="540182"/>
          </a:xfrm>
          <a:prstGeom prst="rect">
            <a:avLst/>
          </a:prstGeom>
        </p:spPr>
      </p:pic>
    </p:spTree>
    <p:extLst>
      <p:ext uri="{BB962C8B-B14F-4D97-AF65-F5344CB8AC3E}">
        <p14:creationId xmlns:p14="http://schemas.microsoft.com/office/powerpoint/2010/main" val="201841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63D0F-7E5E-BDE7-48CA-1274424FA55B}"/>
              </a:ext>
            </a:extLst>
          </p:cNvPr>
          <p:cNvSpPr>
            <a:spLocks noGrp="1"/>
          </p:cNvSpPr>
          <p:nvPr>
            <p:ph type="title"/>
          </p:nvPr>
        </p:nvSpPr>
        <p:spPr>
          <a:xfrm>
            <a:off x="386176" y="0"/>
            <a:ext cx="7789636" cy="1133475"/>
          </a:xfrm>
        </p:spPr>
        <p:txBody>
          <a:bodyPr>
            <a:normAutofit/>
          </a:bodyPr>
          <a:lstStyle/>
          <a:p>
            <a:r>
              <a:rPr lang="en-GB" sz="4000" b="1">
                <a:latin typeface="+mn-lt"/>
                <a:cs typeface="Arial" panose="020B0604020202020204" pitchFamily="34" charset="0"/>
              </a:rPr>
              <a:t>How are you feeling? </a:t>
            </a:r>
          </a:p>
        </p:txBody>
      </p:sp>
      <p:pic>
        <p:nvPicPr>
          <p:cNvPr id="4" name="Picture 2" descr="Using Emojis for Brands and Creators - InfluenceLogic">
            <a:extLst>
              <a:ext uri="{FF2B5EF4-FFF2-40B4-BE49-F238E27FC236}">
                <a16:creationId xmlns:a16="http://schemas.microsoft.com/office/drawing/2014/main" id="{5D0AC548-81DF-31EB-B8B9-EDFEF722E2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32" r="36948"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5A4922F5-5B7D-BBB8-2A78-832D98C7F188}"/>
              </a:ext>
            </a:extLst>
          </p:cNvPr>
          <p:cNvSpPr/>
          <p:nvPr/>
        </p:nvSpPr>
        <p:spPr>
          <a:xfrm>
            <a:off x="2377841" y="4184725"/>
            <a:ext cx="2035198" cy="1548758"/>
          </a:xfrm>
          <a:prstGeom prst="wedgeRoundRectCallout">
            <a:avLst/>
          </a:prstGeom>
          <a:solidFill>
            <a:srgbClr val="0028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cs typeface="Arial" panose="020B0604020202020204" pitchFamily="34" charset="0"/>
              </a:rPr>
              <a:t>Is there anything you need more support with? </a:t>
            </a:r>
          </a:p>
        </p:txBody>
      </p:sp>
      <p:sp>
        <p:nvSpPr>
          <p:cNvPr id="3" name="Speech Bubble: Rectangle with Corners Rounded 2">
            <a:extLst>
              <a:ext uri="{FF2B5EF4-FFF2-40B4-BE49-F238E27FC236}">
                <a16:creationId xmlns:a16="http://schemas.microsoft.com/office/drawing/2014/main" id="{81A0C321-6BDC-FD68-77FA-FFD1ADE63894}"/>
              </a:ext>
            </a:extLst>
          </p:cNvPr>
          <p:cNvSpPr/>
          <p:nvPr/>
        </p:nvSpPr>
        <p:spPr>
          <a:xfrm>
            <a:off x="714274" y="1996038"/>
            <a:ext cx="2765398" cy="1548759"/>
          </a:xfrm>
          <a:prstGeom prst="wedgeRoundRectCallout">
            <a:avLst/>
          </a:prstGeom>
          <a:solidFill>
            <a:srgbClr val="7600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cs typeface="Arial" panose="020B0604020202020204" pitchFamily="34" charset="0"/>
              </a:rPr>
              <a:t>Add an emoji into the chat box to show how you are feeling about the information you have been taught so far. </a:t>
            </a:r>
          </a:p>
        </p:txBody>
      </p:sp>
    </p:spTree>
    <p:extLst>
      <p:ext uri="{BB962C8B-B14F-4D97-AF65-F5344CB8AC3E}">
        <p14:creationId xmlns:p14="http://schemas.microsoft.com/office/powerpoint/2010/main" val="180810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AA82D-395C-1C38-3B19-0BBCCBB3E47D}"/>
              </a:ext>
            </a:extLst>
          </p:cNvPr>
          <p:cNvSpPr>
            <a:spLocks noGrp="1"/>
          </p:cNvSpPr>
          <p:nvPr>
            <p:ph type="title"/>
          </p:nvPr>
        </p:nvSpPr>
        <p:spPr/>
        <p:txBody>
          <a:bodyPr/>
          <a:lstStyle/>
          <a:p>
            <a:pPr algn="ctr"/>
            <a:r>
              <a:rPr lang="en-GB" b="1">
                <a:solidFill>
                  <a:srgbClr val="CE0F69"/>
                </a:solidFill>
              </a:rPr>
              <a:t>What factors can you name that could impact on a child’s development? </a:t>
            </a:r>
          </a:p>
        </p:txBody>
      </p:sp>
      <p:sp>
        <p:nvSpPr>
          <p:cNvPr id="4" name="Cloud 3">
            <a:extLst>
              <a:ext uri="{FF2B5EF4-FFF2-40B4-BE49-F238E27FC236}">
                <a16:creationId xmlns:a16="http://schemas.microsoft.com/office/drawing/2014/main" id="{7C00E8FF-2032-9314-038B-389D830E2EC9}"/>
              </a:ext>
            </a:extLst>
          </p:cNvPr>
          <p:cNvSpPr/>
          <p:nvPr/>
        </p:nvSpPr>
        <p:spPr>
          <a:xfrm>
            <a:off x="1201783" y="2264229"/>
            <a:ext cx="2211977" cy="1306285"/>
          </a:xfrm>
          <a:prstGeom prst="clou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Health conditions </a:t>
            </a:r>
          </a:p>
        </p:txBody>
      </p:sp>
      <p:sp>
        <p:nvSpPr>
          <p:cNvPr id="7" name="Cloud 6">
            <a:extLst>
              <a:ext uri="{FF2B5EF4-FFF2-40B4-BE49-F238E27FC236}">
                <a16:creationId xmlns:a16="http://schemas.microsoft.com/office/drawing/2014/main" id="{35BF8C1A-B74D-A1B6-1099-6B354A52576C}"/>
              </a:ext>
            </a:extLst>
          </p:cNvPr>
          <p:cNvSpPr/>
          <p:nvPr/>
        </p:nvSpPr>
        <p:spPr>
          <a:xfrm>
            <a:off x="3792582" y="2122715"/>
            <a:ext cx="2211977" cy="1306285"/>
          </a:xfrm>
          <a:prstGeom prst="cloud">
            <a:avLst/>
          </a:prstGeom>
          <a:solidFill>
            <a:srgbClr val="CE0F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Special educational needs/ disability </a:t>
            </a:r>
          </a:p>
        </p:txBody>
      </p:sp>
      <p:sp>
        <p:nvSpPr>
          <p:cNvPr id="8" name="Cloud 7">
            <a:extLst>
              <a:ext uri="{FF2B5EF4-FFF2-40B4-BE49-F238E27FC236}">
                <a16:creationId xmlns:a16="http://schemas.microsoft.com/office/drawing/2014/main" id="{8B511E2D-42C5-AA97-9E24-60BF9D4F29C6}"/>
              </a:ext>
            </a:extLst>
          </p:cNvPr>
          <p:cNvSpPr/>
          <p:nvPr/>
        </p:nvSpPr>
        <p:spPr>
          <a:xfrm>
            <a:off x="6383381" y="2323012"/>
            <a:ext cx="2211977" cy="1306285"/>
          </a:xfrm>
          <a:prstGeom prst="clou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Cultural influences  </a:t>
            </a:r>
          </a:p>
        </p:txBody>
      </p:sp>
      <p:sp>
        <p:nvSpPr>
          <p:cNvPr id="9" name="Cloud 8">
            <a:extLst>
              <a:ext uri="{FF2B5EF4-FFF2-40B4-BE49-F238E27FC236}">
                <a16:creationId xmlns:a16="http://schemas.microsoft.com/office/drawing/2014/main" id="{957E9DC7-C183-4BB7-BC4B-15CDD09ABF68}"/>
              </a:ext>
            </a:extLst>
          </p:cNvPr>
          <p:cNvSpPr/>
          <p:nvPr/>
        </p:nvSpPr>
        <p:spPr>
          <a:xfrm>
            <a:off x="2033450" y="3861027"/>
            <a:ext cx="2211977" cy="1306285"/>
          </a:xfrm>
          <a:prstGeom prst="cloud">
            <a:avLst/>
          </a:prstGeom>
          <a:solidFill>
            <a:srgbClr val="CE0F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English as an additional language </a:t>
            </a:r>
          </a:p>
        </p:txBody>
      </p:sp>
      <p:sp>
        <p:nvSpPr>
          <p:cNvPr id="10" name="Cloud 9">
            <a:extLst>
              <a:ext uri="{FF2B5EF4-FFF2-40B4-BE49-F238E27FC236}">
                <a16:creationId xmlns:a16="http://schemas.microsoft.com/office/drawing/2014/main" id="{99FE68D2-529A-3EEF-1928-BFC17758DCA7}"/>
              </a:ext>
            </a:extLst>
          </p:cNvPr>
          <p:cNvSpPr/>
          <p:nvPr/>
        </p:nvSpPr>
        <p:spPr>
          <a:xfrm>
            <a:off x="4580707" y="3861026"/>
            <a:ext cx="2211977" cy="1306285"/>
          </a:xfrm>
          <a:prstGeom prst="clou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Poverty </a:t>
            </a:r>
          </a:p>
        </p:txBody>
      </p:sp>
      <p:sp>
        <p:nvSpPr>
          <p:cNvPr id="11" name="Cloud 10">
            <a:extLst>
              <a:ext uri="{FF2B5EF4-FFF2-40B4-BE49-F238E27FC236}">
                <a16:creationId xmlns:a16="http://schemas.microsoft.com/office/drawing/2014/main" id="{8794CC01-D223-7C37-26A9-6066B3CDE04D}"/>
              </a:ext>
            </a:extLst>
          </p:cNvPr>
          <p:cNvSpPr/>
          <p:nvPr/>
        </p:nvSpPr>
        <p:spPr>
          <a:xfrm>
            <a:off x="9185364" y="2202043"/>
            <a:ext cx="2211977" cy="1306285"/>
          </a:xfrm>
          <a:prstGeom prst="cloud">
            <a:avLst/>
          </a:prstGeom>
          <a:solidFill>
            <a:srgbClr val="CE0F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Family relationships  </a:t>
            </a:r>
          </a:p>
        </p:txBody>
      </p:sp>
      <p:sp>
        <p:nvSpPr>
          <p:cNvPr id="12" name="Cloud 11">
            <a:extLst>
              <a:ext uri="{FF2B5EF4-FFF2-40B4-BE49-F238E27FC236}">
                <a16:creationId xmlns:a16="http://schemas.microsoft.com/office/drawing/2014/main" id="{21C02E22-DDC1-064B-2297-E6256B7F37CB}"/>
              </a:ext>
            </a:extLst>
          </p:cNvPr>
          <p:cNvSpPr/>
          <p:nvPr/>
        </p:nvSpPr>
        <p:spPr>
          <a:xfrm>
            <a:off x="7204164" y="3884975"/>
            <a:ext cx="2211977" cy="1306285"/>
          </a:xfrm>
          <a:prstGeom prst="cloud">
            <a:avLst/>
          </a:prstGeom>
          <a:solidFill>
            <a:srgbClr val="CE0F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Genetics</a:t>
            </a:r>
          </a:p>
        </p:txBody>
      </p:sp>
      <p:sp>
        <p:nvSpPr>
          <p:cNvPr id="13" name="Cloud 12">
            <a:extLst>
              <a:ext uri="{FF2B5EF4-FFF2-40B4-BE49-F238E27FC236}">
                <a16:creationId xmlns:a16="http://schemas.microsoft.com/office/drawing/2014/main" id="{91A4BE19-FC95-13C1-3C0E-F171023D9D24}"/>
              </a:ext>
            </a:extLst>
          </p:cNvPr>
          <p:cNvSpPr/>
          <p:nvPr/>
        </p:nvSpPr>
        <p:spPr>
          <a:xfrm>
            <a:off x="9751421" y="3861025"/>
            <a:ext cx="2211977" cy="1306285"/>
          </a:xfrm>
          <a:prstGeom prst="clou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Brain development</a:t>
            </a:r>
          </a:p>
        </p:txBody>
      </p:sp>
      <p:sp>
        <p:nvSpPr>
          <p:cNvPr id="14" name="Cloud 13">
            <a:extLst>
              <a:ext uri="{FF2B5EF4-FFF2-40B4-BE49-F238E27FC236}">
                <a16:creationId xmlns:a16="http://schemas.microsoft.com/office/drawing/2014/main" id="{626E91A1-5280-B4D5-CF40-CDC9C7984DB3}"/>
              </a:ext>
            </a:extLst>
          </p:cNvPr>
          <p:cNvSpPr/>
          <p:nvPr/>
        </p:nvSpPr>
        <p:spPr>
          <a:xfrm>
            <a:off x="9141823" y="5328420"/>
            <a:ext cx="2211977" cy="1306285"/>
          </a:xfrm>
          <a:prstGeom prst="clou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Peer relationships </a:t>
            </a:r>
          </a:p>
        </p:txBody>
      </p:sp>
      <p:sp>
        <p:nvSpPr>
          <p:cNvPr id="15" name="Cloud 14">
            <a:extLst>
              <a:ext uri="{FF2B5EF4-FFF2-40B4-BE49-F238E27FC236}">
                <a16:creationId xmlns:a16="http://schemas.microsoft.com/office/drawing/2014/main" id="{EB281C52-C91E-9161-FEA6-E5BC7A0D2AEE}"/>
              </a:ext>
            </a:extLst>
          </p:cNvPr>
          <p:cNvSpPr/>
          <p:nvPr/>
        </p:nvSpPr>
        <p:spPr>
          <a:xfrm>
            <a:off x="6664234" y="5399040"/>
            <a:ext cx="2211977" cy="1306285"/>
          </a:xfrm>
          <a:prstGeom prst="cloud">
            <a:avLst/>
          </a:prstGeom>
          <a:solidFill>
            <a:srgbClr val="CE0F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Education </a:t>
            </a:r>
          </a:p>
        </p:txBody>
      </p:sp>
      <p:sp>
        <p:nvSpPr>
          <p:cNvPr id="16" name="Cloud 15">
            <a:extLst>
              <a:ext uri="{FF2B5EF4-FFF2-40B4-BE49-F238E27FC236}">
                <a16:creationId xmlns:a16="http://schemas.microsoft.com/office/drawing/2014/main" id="{9F80C02F-A3D7-5D18-B583-4370062D4CA8}"/>
              </a:ext>
            </a:extLst>
          </p:cNvPr>
          <p:cNvSpPr/>
          <p:nvPr/>
        </p:nvSpPr>
        <p:spPr>
          <a:xfrm>
            <a:off x="3520436" y="5328419"/>
            <a:ext cx="2211977" cy="1306285"/>
          </a:xfrm>
          <a:prstGeom prst="cloud">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 Nutrition </a:t>
            </a:r>
          </a:p>
        </p:txBody>
      </p:sp>
    </p:spTree>
    <p:extLst>
      <p:ext uri="{BB962C8B-B14F-4D97-AF65-F5344CB8AC3E}">
        <p14:creationId xmlns:p14="http://schemas.microsoft.com/office/powerpoint/2010/main" val="341247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C3D88-4945-1DFE-A9A5-D5137E0AF7B6}"/>
              </a:ext>
            </a:extLst>
          </p:cNvPr>
          <p:cNvSpPr>
            <a:spLocks noGrp="1"/>
          </p:cNvSpPr>
          <p:nvPr>
            <p:ph type="title"/>
          </p:nvPr>
        </p:nvSpPr>
        <p:spPr>
          <a:xfrm>
            <a:off x="5366657" y="0"/>
            <a:ext cx="10515600" cy="1325563"/>
          </a:xfrm>
        </p:spPr>
        <p:txBody>
          <a:bodyPr/>
          <a:lstStyle/>
          <a:p>
            <a:r>
              <a:rPr lang="en-GB" b="1">
                <a:solidFill>
                  <a:srgbClr val="CE0F69"/>
                </a:solidFill>
              </a:rPr>
              <a:t>Scenarios </a:t>
            </a:r>
          </a:p>
        </p:txBody>
      </p:sp>
      <p:sp>
        <p:nvSpPr>
          <p:cNvPr id="3" name="Content Placeholder 2">
            <a:extLst>
              <a:ext uri="{FF2B5EF4-FFF2-40B4-BE49-F238E27FC236}">
                <a16:creationId xmlns:a16="http://schemas.microsoft.com/office/drawing/2014/main" id="{0F8D4ADA-1004-9463-8AA0-B707AA0C5D93}"/>
              </a:ext>
            </a:extLst>
          </p:cNvPr>
          <p:cNvSpPr>
            <a:spLocks noGrp="1"/>
          </p:cNvSpPr>
          <p:nvPr>
            <p:ph idx="1"/>
          </p:nvPr>
        </p:nvSpPr>
        <p:spPr>
          <a:xfrm>
            <a:off x="472786" y="1411199"/>
            <a:ext cx="7645842" cy="4351338"/>
          </a:xfrm>
        </p:spPr>
        <p:txBody>
          <a:bodyPr>
            <a:normAutofit/>
          </a:bodyPr>
          <a:lstStyle/>
          <a:p>
            <a:pPr algn="l">
              <a:buFont typeface="+mj-lt"/>
              <a:buNone/>
            </a:pPr>
            <a:r>
              <a:rPr lang="en-GB" sz="1900" b="1" i="0">
                <a:solidFill>
                  <a:srgbClr val="0D0D0D"/>
                </a:solidFill>
                <a:effectLst/>
                <a:latin typeface="+mj-lt"/>
              </a:rPr>
              <a:t>Scenario 1: </a:t>
            </a:r>
            <a:r>
              <a:rPr lang="en-GB" sz="1900" b="0" i="0">
                <a:solidFill>
                  <a:srgbClr val="0D0D0D"/>
                </a:solidFill>
                <a:effectLst/>
                <a:latin typeface="+mj-lt"/>
              </a:rPr>
              <a:t>Sophie, a 3-year-old, recently joined the nursery. English is not spoken at home, and Sophie primarily communicates in her native language. Discuss how Sophie’s bilingual background may influence her language development and social interactions with peers.</a:t>
            </a:r>
          </a:p>
          <a:p>
            <a:pPr algn="l">
              <a:buFont typeface="+mj-lt"/>
              <a:buNone/>
            </a:pPr>
            <a:endParaRPr lang="en-GB" sz="1900">
              <a:solidFill>
                <a:srgbClr val="0D0D0D"/>
              </a:solidFill>
              <a:latin typeface="+mj-lt"/>
            </a:endParaRPr>
          </a:p>
          <a:p>
            <a:pPr algn="l">
              <a:buFont typeface="+mj-lt"/>
              <a:buNone/>
            </a:pPr>
            <a:r>
              <a:rPr lang="en-GB" sz="1900" b="1" i="0">
                <a:solidFill>
                  <a:srgbClr val="0D0D0D"/>
                </a:solidFill>
                <a:effectLst/>
                <a:latin typeface="+mj-lt"/>
              </a:rPr>
              <a:t>Scenario 2: </a:t>
            </a:r>
            <a:r>
              <a:rPr lang="en-GB" sz="1900" b="0" i="0">
                <a:solidFill>
                  <a:srgbClr val="0D0D0D"/>
                </a:solidFill>
                <a:effectLst/>
                <a:latin typeface="+mj-lt"/>
              </a:rPr>
              <a:t>James, a 2-year-old, comes from a low-income family with limited access to educational resources and extracurricular activities. Discuss how the lack of resources at home may affect James's cognitive development and social interactions with peers.</a:t>
            </a:r>
          </a:p>
          <a:p>
            <a:pPr algn="l">
              <a:buFont typeface="+mj-lt"/>
              <a:buNone/>
            </a:pPr>
            <a:endParaRPr lang="en-GB" sz="1900">
              <a:solidFill>
                <a:srgbClr val="0D0D0D"/>
              </a:solidFill>
              <a:latin typeface="+mj-lt"/>
            </a:endParaRPr>
          </a:p>
          <a:p>
            <a:pPr>
              <a:buNone/>
            </a:pPr>
            <a:r>
              <a:rPr lang="en-GB" sz="1900" b="1" i="0">
                <a:solidFill>
                  <a:srgbClr val="0D0D0D"/>
                </a:solidFill>
                <a:effectLst/>
                <a:latin typeface="+mj-lt"/>
              </a:rPr>
              <a:t>Scenario 3: </a:t>
            </a:r>
            <a:r>
              <a:rPr lang="en-GB" sz="1900" b="0" i="0">
                <a:solidFill>
                  <a:srgbClr val="0D0D0D"/>
                </a:solidFill>
                <a:effectLst/>
                <a:latin typeface="+mj-lt"/>
              </a:rPr>
              <a:t>Emily, a 4-year-old, has been diagnosed with Autism Spectrum Disorder. Discuss how this may impact on Emily’s learning and development and her time at nursery. </a:t>
            </a:r>
          </a:p>
          <a:p>
            <a:pPr algn="l">
              <a:buFont typeface="+mj-lt"/>
              <a:buNone/>
            </a:pPr>
            <a:endParaRPr lang="en-GB" b="0" i="0">
              <a:solidFill>
                <a:srgbClr val="0D0D0D"/>
              </a:solidFill>
              <a:effectLst/>
              <a:latin typeface="Söhne"/>
            </a:endParaRPr>
          </a:p>
          <a:p>
            <a:pPr marL="0" indent="0">
              <a:buNone/>
            </a:pPr>
            <a:endParaRPr lang="en-GB"/>
          </a:p>
        </p:txBody>
      </p:sp>
      <p:pic>
        <p:nvPicPr>
          <p:cNvPr id="1026" name="Picture 2" descr="Free photo full-length picture of funny little girl gesturing pointing index finger copy space for your text or product">
            <a:extLst>
              <a:ext uri="{FF2B5EF4-FFF2-40B4-BE49-F238E27FC236}">
                <a16:creationId xmlns:a16="http://schemas.microsoft.com/office/drawing/2014/main" id="{633E1C3D-9B64-AA67-0FAA-40DD868F5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2239" y="1253331"/>
            <a:ext cx="3060781" cy="459484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2675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63D0F-7E5E-BDE7-48CA-1274424FA55B}"/>
              </a:ext>
            </a:extLst>
          </p:cNvPr>
          <p:cNvSpPr>
            <a:spLocks noGrp="1"/>
          </p:cNvSpPr>
          <p:nvPr>
            <p:ph type="title"/>
          </p:nvPr>
        </p:nvSpPr>
        <p:spPr>
          <a:xfrm>
            <a:off x="386176" y="0"/>
            <a:ext cx="7789636" cy="1133475"/>
          </a:xfrm>
        </p:spPr>
        <p:txBody>
          <a:bodyPr>
            <a:normAutofit/>
          </a:bodyPr>
          <a:lstStyle/>
          <a:p>
            <a:r>
              <a:rPr lang="en-GB" sz="4000" b="1">
                <a:latin typeface="Arial" panose="020B0604020202020204" pitchFamily="34" charset="0"/>
                <a:cs typeface="Arial" panose="020B0604020202020204" pitchFamily="34" charset="0"/>
              </a:rPr>
              <a:t>How are you feeling? </a:t>
            </a:r>
          </a:p>
        </p:txBody>
      </p:sp>
      <p:pic>
        <p:nvPicPr>
          <p:cNvPr id="4" name="Picture 2" descr="Using Emojis for Brands and Creators - InfluenceLogic">
            <a:extLst>
              <a:ext uri="{FF2B5EF4-FFF2-40B4-BE49-F238E27FC236}">
                <a16:creationId xmlns:a16="http://schemas.microsoft.com/office/drawing/2014/main" id="{5D0AC548-81DF-31EB-B8B9-EDFEF722E2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32" r="36948"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5A4922F5-5B7D-BBB8-2A78-832D98C7F188}"/>
              </a:ext>
            </a:extLst>
          </p:cNvPr>
          <p:cNvSpPr/>
          <p:nvPr/>
        </p:nvSpPr>
        <p:spPr>
          <a:xfrm>
            <a:off x="2514268" y="4381781"/>
            <a:ext cx="2035198" cy="1548758"/>
          </a:xfrm>
          <a:prstGeom prst="wedgeRoundRectCallout">
            <a:avLst/>
          </a:prstGeom>
          <a:solidFill>
            <a:srgbClr val="0028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Is there anything you need more support with? </a:t>
            </a:r>
          </a:p>
        </p:txBody>
      </p:sp>
      <p:sp>
        <p:nvSpPr>
          <p:cNvPr id="3" name="Speech Bubble: Rectangle with Corners Rounded 2">
            <a:extLst>
              <a:ext uri="{FF2B5EF4-FFF2-40B4-BE49-F238E27FC236}">
                <a16:creationId xmlns:a16="http://schemas.microsoft.com/office/drawing/2014/main" id="{81A0C321-6BDC-FD68-77FA-FFD1ADE63894}"/>
              </a:ext>
            </a:extLst>
          </p:cNvPr>
          <p:cNvSpPr/>
          <p:nvPr/>
        </p:nvSpPr>
        <p:spPr>
          <a:xfrm>
            <a:off x="466551" y="2193677"/>
            <a:ext cx="2765398" cy="1548759"/>
          </a:xfrm>
          <a:prstGeom prst="wedgeRoundRectCallout">
            <a:avLst/>
          </a:prstGeom>
          <a:solidFill>
            <a:srgbClr val="7600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Add an emoji into the chat box to show how you are feeling about the information you have been taught so far. </a:t>
            </a:r>
          </a:p>
        </p:txBody>
      </p:sp>
    </p:spTree>
    <p:extLst>
      <p:ext uri="{BB962C8B-B14F-4D97-AF65-F5344CB8AC3E}">
        <p14:creationId xmlns:p14="http://schemas.microsoft.com/office/powerpoint/2010/main" val="323731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35371-B96D-F5A6-53F4-3DE5DD635CAF}"/>
              </a:ext>
            </a:extLst>
          </p:cNvPr>
          <p:cNvSpPr>
            <a:spLocks noGrp="1"/>
          </p:cNvSpPr>
          <p:nvPr>
            <p:ph type="title"/>
          </p:nvPr>
        </p:nvSpPr>
        <p:spPr>
          <a:xfrm>
            <a:off x="941895" y="-177309"/>
            <a:ext cx="10515600" cy="1325563"/>
          </a:xfrm>
        </p:spPr>
        <p:txBody>
          <a:bodyPr/>
          <a:lstStyle/>
          <a:p>
            <a:pPr algn="ctr"/>
            <a:r>
              <a:rPr lang="en-GB" b="1"/>
              <a:t>Introduction </a:t>
            </a:r>
          </a:p>
        </p:txBody>
      </p:sp>
      <p:pic>
        <p:nvPicPr>
          <p:cNvPr id="5" name="Content Placeholder 4" descr="A person with long red hair wearing glasses&#10;&#10;AI-generated content may be incorrect.">
            <a:extLst>
              <a:ext uri="{FF2B5EF4-FFF2-40B4-BE49-F238E27FC236}">
                <a16:creationId xmlns:a16="http://schemas.microsoft.com/office/drawing/2014/main" id="{F262D556-A321-A666-102A-93F91E3EC864}"/>
              </a:ext>
            </a:extLst>
          </p:cNvPr>
          <p:cNvPicPr>
            <a:picLocks noGrp="1" noChangeAspect="1"/>
          </p:cNvPicPr>
          <p:nvPr>
            <p:ph idx="1"/>
          </p:nvPr>
        </p:nvPicPr>
        <p:blipFill>
          <a:blip r:embed="rId3"/>
          <a:stretch>
            <a:fillRect/>
          </a:stretch>
        </p:blipFill>
        <p:spPr>
          <a:xfrm>
            <a:off x="3949804" y="2527789"/>
            <a:ext cx="2190796" cy="28623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A45FF1D7-B654-07B3-8E70-9AF5BD8E481B}"/>
              </a:ext>
            </a:extLst>
          </p:cNvPr>
          <p:cNvSpPr txBox="1"/>
          <p:nvPr/>
        </p:nvSpPr>
        <p:spPr>
          <a:xfrm>
            <a:off x="1031109" y="2232337"/>
            <a:ext cx="2592661" cy="2954655"/>
          </a:xfrm>
          <a:prstGeom prst="rect">
            <a:avLst/>
          </a:prstGeom>
          <a:noFill/>
        </p:spPr>
        <p:txBody>
          <a:bodyPr wrap="square" rtlCol="0">
            <a:spAutoFit/>
          </a:bodyPr>
          <a:lstStyle/>
          <a:p>
            <a:r>
              <a:rPr lang="en-GB" sz="3000" b="1"/>
              <a:t>Emma Reading</a:t>
            </a:r>
          </a:p>
          <a:p>
            <a:endParaRPr lang="en-GB" sz="2600"/>
          </a:p>
          <a:p>
            <a:r>
              <a:rPr lang="en-GB" sz="2600"/>
              <a:t>Curriculum Manager – Early Years, Teaching Assistant and Playworker </a:t>
            </a:r>
          </a:p>
        </p:txBody>
      </p:sp>
      <p:sp>
        <p:nvSpPr>
          <p:cNvPr id="7" name="TextBox 6">
            <a:extLst>
              <a:ext uri="{FF2B5EF4-FFF2-40B4-BE49-F238E27FC236}">
                <a16:creationId xmlns:a16="http://schemas.microsoft.com/office/drawing/2014/main" id="{B83F0BC9-D928-CD38-B742-358AEB4F92C9}"/>
              </a:ext>
            </a:extLst>
          </p:cNvPr>
          <p:cNvSpPr txBox="1"/>
          <p:nvPr/>
        </p:nvSpPr>
        <p:spPr>
          <a:xfrm>
            <a:off x="7618140" y="4109774"/>
            <a:ext cx="3664582" cy="1754326"/>
          </a:xfrm>
          <a:prstGeom prst="rect">
            <a:avLst/>
          </a:prstGeom>
          <a:noFill/>
        </p:spPr>
        <p:txBody>
          <a:bodyPr wrap="square" rtlCol="0">
            <a:spAutoFit/>
          </a:bodyPr>
          <a:lstStyle/>
          <a:p>
            <a:r>
              <a:rPr lang="en-GB" sz="3000" b="1"/>
              <a:t>Emma </a:t>
            </a:r>
            <a:r>
              <a:rPr lang="en-GB" sz="3000" b="1" err="1"/>
              <a:t>Minchella</a:t>
            </a:r>
            <a:endParaRPr lang="en-GB" sz="3000" b="1"/>
          </a:p>
          <a:p>
            <a:endParaRPr lang="en-GB" sz="2600"/>
          </a:p>
          <a:p>
            <a:r>
              <a:rPr lang="en-GB" sz="2600"/>
              <a:t>Early Years Virtual Classroom Tutor </a:t>
            </a:r>
          </a:p>
        </p:txBody>
      </p:sp>
      <p:pic>
        <p:nvPicPr>
          <p:cNvPr id="8" name="Picture 7" descr="A person with brown hair and a blue necklace&#10;&#10;AI-generated content may be incorrect.">
            <a:extLst>
              <a:ext uri="{FF2B5EF4-FFF2-40B4-BE49-F238E27FC236}">
                <a16:creationId xmlns:a16="http://schemas.microsoft.com/office/drawing/2014/main" id="{9DF91492-8ADE-38A2-2D80-4FA89770DFAB}"/>
              </a:ext>
            </a:extLst>
          </p:cNvPr>
          <p:cNvPicPr>
            <a:picLocks noChangeAspect="1"/>
          </p:cNvPicPr>
          <p:nvPr/>
        </p:nvPicPr>
        <p:blipFill>
          <a:blip r:embed="rId4"/>
          <a:stretch>
            <a:fillRect/>
          </a:stretch>
        </p:blipFill>
        <p:spPr>
          <a:xfrm>
            <a:off x="7699513" y="988736"/>
            <a:ext cx="2317474" cy="27436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22001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F5C70-DB08-E67D-210F-D112EAD61D3F}"/>
              </a:ext>
            </a:extLst>
          </p:cNvPr>
          <p:cNvSpPr/>
          <p:nvPr/>
        </p:nvSpPr>
        <p:spPr>
          <a:xfrm>
            <a:off x="8113909" y="3549410"/>
            <a:ext cx="3352798" cy="2331754"/>
          </a:xfrm>
          <a:prstGeom prst="rect">
            <a:avLst/>
          </a:prstGeom>
          <a:solidFill>
            <a:srgbClr val="9D0070"/>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algn="ctr"/>
            <a:endParaRPr lang="en-GB" sz="2400">
              <a:solidFill>
                <a:schemeClr val="bg1"/>
              </a:solidFill>
              <a:latin typeface="+mj-lt"/>
              <a:cs typeface="Arial" panose="020B0604020202020204" pitchFamily="34" charset="0"/>
            </a:endParaRPr>
          </a:p>
          <a:p>
            <a:pPr algn="ctr"/>
            <a:r>
              <a:rPr lang="en-GB" sz="2400">
                <a:solidFill>
                  <a:schemeClr val="bg1"/>
                </a:solidFill>
                <a:latin typeface="+mj-lt"/>
                <a:cs typeface="Arial" panose="020B0604020202020204" pitchFamily="34" charset="0"/>
              </a:rPr>
              <a:t>Can you name 3 factors which may influence development? </a:t>
            </a:r>
          </a:p>
        </p:txBody>
      </p:sp>
      <p:sp>
        <p:nvSpPr>
          <p:cNvPr id="7" name="TextBox 6">
            <a:extLst>
              <a:ext uri="{FF2B5EF4-FFF2-40B4-BE49-F238E27FC236}">
                <a16:creationId xmlns:a16="http://schemas.microsoft.com/office/drawing/2014/main" id="{7954AC41-BD25-8BDB-E60D-5C7ED2EB2FAE}"/>
              </a:ext>
            </a:extLst>
          </p:cNvPr>
          <p:cNvSpPr txBox="1"/>
          <p:nvPr/>
        </p:nvSpPr>
        <p:spPr>
          <a:xfrm>
            <a:off x="4216181" y="3549410"/>
            <a:ext cx="3352798" cy="2331754"/>
          </a:xfrm>
          <a:prstGeom prst="rect">
            <a:avLst/>
          </a:prstGeom>
          <a:solidFill>
            <a:srgbClr val="002855"/>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2400" kern="1200">
                <a:solidFill>
                  <a:schemeClr val="bg1"/>
                </a:solidFill>
                <a:latin typeface="+mj-lt"/>
                <a:cs typeface="Arial" panose="020B0604020202020204" pitchFamily="34" charset="0"/>
              </a:rPr>
              <a:t>Can you name any of the characteristics of effective teaching and learning? </a:t>
            </a:r>
          </a:p>
        </p:txBody>
      </p:sp>
      <p:sp>
        <p:nvSpPr>
          <p:cNvPr id="8" name="TextBox 7">
            <a:extLst>
              <a:ext uri="{FF2B5EF4-FFF2-40B4-BE49-F238E27FC236}">
                <a16:creationId xmlns:a16="http://schemas.microsoft.com/office/drawing/2014/main" id="{7CCE4DCB-980D-DE1D-EB02-7E300922433E}"/>
              </a:ext>
            </a:extLst>
          </p:cNvPr>
          <p:cNvSpPr txBox="1"/>
          <p:nvPr/>
        </p:nvSpPr>
        <p:spPr>
          <a:xfrm>
            <a:off x="8113909" y="976837"/>
            <a:ext cx="3352798" cy="2331754"/>
          </a:xfrm>
          <a:prstGeom prst="rect">
            <a:avLst/>
          </a:prstGeom>
          <a:solidFill>
            <a:srgbClr val="002855"/>
          </a:solidFill>
          <a:ln>
            <a:no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a:r>
              <a:rPr lang="en-GB" sz="2400">
                <a:solidFill>
                  <a:schemeClr val="bg1"/>
                </a:solidFill>
                <a:latin typeface="+mj-lt"/>
                <a:cs typeface="Arial" panose="020B0604020202020204" pitchFamily="34" charset="0"/>
              </a:rPr>
              <a:t>What is neurological development? </a:t>
            </a:r>
          </a:p>
        </p:txBody>
      </p:sp>
      <p:sp>
        <p:nvSpPr>
          <p:cNvPr id="10" name="Rectangle 9">
            <a:extLst>
              <a:ext uri="{FF2B5EF4-FFF2-40B4-BE49-F238E27FC236}">
                <a16:creationId xmlns:a16="http://schemas.microsoft.com/office/drawing/2014/main" id="{84F6DE11-30DC-776A-91E5-2C14AD69DE94}"/>
              </a:ext>
            </a:extLst>
          </p:cNvPr>
          <p:cNvSpPr/>
          <p:nvPr/>
        </p:nvSpPr>
        <p:spPr>
          <a:xfrm>
            <a:off x="4216181" y="976837"/>
            <a:ext cx="3352798" cy="2331754"/>
          </a:xfrm>
          <a:prstGeom prst="rect">
            <a:avLst/>
          </a:prstGeom>
          <a:solidFill>
            <a:srgbClr val="9D0070"/>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r>
              <a:rPr lang="en-GB" sz="2400">
                <a:solidFill>
                  <a:schemeClr val="bg1"/>
                </a:solidFill>
                <a:latin typeface="+mj-lt"/>
                <a:cs typeface="Arial" panose="020B0604020202020204" pitchFamily="34" charset="0"/>
              </a:rPr>
              <a:t>  </a:t>
            </a:r>
          </a:p>
          <a:p>
            <a:endParaRPr lang="en-GB" sz="2400">
              <a:solidFill>
                <a:schemeClr val="bg1"/>
              </a:solidFill>
              <a:latin typeface="+mj-lt"/>
              <a:cs typeface="Arial" panose="020B0604020202020204" pitchFamily="34" charset="0"/>
            </a:endParaRPr>
          </a:p>
          <a:p>
            <a:pPr algn="ctr"/>
            <a:r>
              <a:rPr lang="en-GB" sz="2400">
                <a:solidFill>
                  <a:schemeClr val="bg1"/>
                </a:solidFill>
                <a:latin typeface="+mj-lt"/>
                <a:cs typeface="Arial" panose="020B0604020202020204" pitchFamily="34" charset="0"/>
              </a:rPr>
              <a:t>What is cognitive development? </a:t>
            </a:r>
          </a:p>
          <a:p>
            <a:endParaRPr lang="en-GB" sz="2400">
              <a:solidFill>
                <a:schemeClr val="bg1"/>
              </a:solidFill>
              <a:latin typeface="+mj-lt"/>
              <a:cs typeface="Arial" panose="020B0604020202020204" pitchFamily="34" charset="0"/>
            </a:endParaRPr>
          </a:p>
        </p:txBody>
      </p:sp>
      <p:pic>
        <p:nvPicPr>
          <p:cNvPr id="15" name="Picture 14" descr="Sticky notes with question marks">
            <a:extLst>
              <a:ext uri="{FF2B5EF4-FFF2-40B4-BE49-F238E27FC236}">
                <a16:creationId xmlns:a16="http://schemas.microsoft.com/office/drawing/2014/main" id="{895F49F6-0F5E-B2DC-24A2-E4CEB286C4B1}"/>
              </a:ext>
            </a:extLst>
          </p:cNvPr>
          <p:cNvPicPr>
            <a:picLocks noChangeAspect="1"/>
          </p:cNvPicPr>
          <p:nvPr/>
        </p:nvPicPr>
        <p:blipFill rotWithShape="1">
          <a:blip r:embed="rId3"/>
          <a:srcRect r="15627" b="-1"/>
          <a:stretch/>
        </p:blipFill>
        <p:spPr>
          <a:xfrm>
            <a:off x="249296" y="2263530"/>
            <a:ext cx="3590754" cy="2840782"/>
          </a:xfrm>
          <a:prstGeom prst="roundRect">
            <a:avLst/>
          </a:prstGeom>
        </p:spPr>
      </p:pic>
      <p:sp>
        <p:nvSpPr>
          <p:cNvPr id="19" name="TextBox 18">
            <a:extLst>
              <a:ext uri="{FF2B5EF4-FFF2-40B4-BE49-F238E27FC236}">
                <a16:creationId xmlns:a16="http://schemas.microsoft.com/office/drawing/2014/main" id="{514903F7-82D7-3B2D-2D2B-4BA4BE1D6D0F}"/>
              </a:ext>
            </a:extLst>
          </p:cNvPr>
          <p:cNvSpPr txBox="1"/>
          <p:nvPr/>
        </p:nvSpPr>
        <p:spPr>
          <a:xfrm>
            <a:off x="306489" y="891915"/>
            <a:ext cx="3364762" cy="861774"/>
          </a:xfrm>
          <a:prstGeom prst="rect">
            <a:avLst/>
          </a:prstGeom>
          <a:noFill/>
        </p:spPr>
        <p:txBody>
          <a:bodyPr wrap="square" rtlCol="0">
            <a:spAutoFit/>
          </a:bodyPr>
          <a:lstStyle/>
          <a:p>
            <a:r>
              <a:rPr lang="en-GB" sz="5000" b="1">
                <a:latin typeface="Arial" panose="020B0604020202020204" pitchFamily="34" charset="0"/>
                <a:cs typeface="Arial" panose="020B0604020202020204" pitchFamily="34" charset="0"/>
              </a:rPr>
              <a:t>Quiz time!</a:t>
            </a:r>
          </a:p>
        </p:txBody>
      </p:sp>
    </p:spTree>
    <p:extLst>
      <p:ext uri="{BB962C8B-B14F-4D97-AF65-F5344CB8AC3E}">
        <p14:creationId xmlns:p14="http://schemas.microsoft.com/office/powerpoint/2010/main" val="152333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97D0-E01E-62F4-6946-CB037251E119}"/>
              </a:ext>
            </a:extLst>
          </p:cNvPr>
          <p:cNvSpPr>
            <a:spLocks noGrp="1"/>
          </p:cNvSpPr>
          <p:nvPr>
            <p:ph type="title"/>
          </p:nvPr>
        </p:nvSpPr>
        <p:spPr>
          <a:xfrm>
            <a:off x="2697033" y="4779216"/>
            <a:ext cx="9478595" cy="2483789"/>
          </a:xfrm>
        </p:spPr>
        <p:txBody>
          <a:bodyPr anchor="ctr">
            <a:normAutofit/>
          </a:bodyPr>
          <a:lstStyle/>
          <a:p>
            <a:r>
              <a:rPr lang="en-US" sz="3600" b="1">
                <a:solidFill>
                  <a:srgbClr val="CE0F69"/>
                </a:solidFill>
                <a:cs typeface="Calibri Light"/>
              </a:rPr>
              <a:t>How confident are you now with child development? </a:t>
            </a:r>
          </a:p>
        </p:txBody>
      </p:sp>
      <p:pic>
        <p:nvPicPr>
          <p:cNvPr id="9" name="Picture 8" descr="Front view arrangement with different feelings">
            <a:extLst>
              <a:ext uri="{FF2B5EF4-FFF2-40B4-BE49-F238E27FC236}">
                <a16:creationId xmlns:a16="http://schemas.microsoft.com/office/drawing/2014/main" id="{B61B0EA4-ED82-603E-7141-9C8F7850C1C0}"/>
              </a:ext>
            </a:extLst>
          </p:cNvPr>
          <p:cNvPicPr>
            <a:picLocks noChangeAspect="1"/>
          </p:cNvPicPr>
          <p:nvPr/>
        </p:nvPicPr>
        <p:blipFill rotWithShape="1">
          <a:blip r:embed="rId3"/>
          <a:srcRect t="18754" b="35479"/>
          <a:stretch/>
        </p:blipFill>
        <p:spPr>
          <a:xfrm flipH="1">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13" name="Table 12">
            <a:extLst>
              <a:ext uri="{FF2B5EF4-FFF2-40B4-BE49-F238E27FC236}">
                <a16:creationId xmlns:a16="http://schemas.microsoft.com/office/drawing/2014/main" id="{DFA79B53-4084-43BB-A916-E1B1A14B87EA}"/>
              </a:ext>
            </a:extLst>
          </p:cNvPr>
          <p:cNvGraphicFramePr>
            <a:graphicFrameLocks noGrp="1"/>
          </p:cNvGraphicFramePr>
          <p:nvPr/>
        </p:nvGraphicFramePr>
        <p:xfrm>
          <a:off x="537882" y="4317999"/>
          <a:ext cx="11317500" cy="463776"/>
        </p:xfrm>
        <a:graphic>
          <a:graphicData uri="http://schemas.openxmlformats.org/drawingml/2006/table">
            <a:tbl>
              <a:tblPr firstRow="1" bandRow="1">
                <a:tableStyleId>{5C22544A-7EE6-4342-B048-85BDC9FD1C3A}</a:tableStyleId>
              </a:tblPr>
              <a:tblGrid>
                <a:gridCol w="1131750">
                  <a:extLst>
                    <a:ext uri="{9D8B030D-6E8A-4147-A177-3AD203B41FA5}">
                      <a16:colId xmlns:a16="http://schemas.microsoft.com/office/drawing/2014/main" val="2223562335"/>
                    </a:ext>
                  </a:extLst>
                </a:gridCol>
                <a:gridCol w="1131750">
                  <a:extLst>
                    <a:ext uri="{9D8B030D-6E8A-4147-A177-3AD203B41FA5}">
                      <a16:colId xmlns:a16="http://schemas.microsoft.com/office/drawing/2014/main" val="2703860654"/>
                    </a:ext>
                  </a:extLst>
                </a:gridCol>
                <a:gridCol w="1131750">
                  <a:extLst>
                    <a:ext uri="{9D8B030D-6E8A-4147-A177-3AD203B41FA5}">
                      <a16:colId xmlns:a16="http://schemas.microsoft.com/office/drawing/2014/main" val="1350999874"/>
                    </a:ext>
                  </a:extLst>
                </a:gridCol>
                <a:gridCol w="1131750">
                  <a:extLst>
                    <a:ext uri="{9D8B030D-6E8A-4147-A177-3AD203B41FA5}">
                      <a16:colId xmlns:a16="http://schemas.microsoft.com/office/drawing/2014/main" val="4175637281"/>
                    </a:ext>
                  </a:extLst>
                </a:gridCol>
                <a:gridCol w="1131750">
                  <a:extLst>
                    <a:ext uri="{9D8B030D-6E8A-4147-A177-3AD203B41FA5}">
                      <a16:colId xmlns:a16="http://schemas.microsoft.com/office/drawing/2014/main" val="927105900"/>
                    </a:ext>
                  </a:extLst>
                </a:gridCol>
                <a:gridCol w="1131750">
                  <a:extLst>
                    <a:ext uri="{9D8B030D-6E8A-4147-A177-3AD203B41FA5}">
                      <a16:colId xmlns:a16="http://schemas.microsoft.com/office/drawing/2014/main" val="2631662573"/>
                    </a:ext>
                  </a:extLst>
                </a:gridCol>
                <a:gridCol w="1131750">
                  <a:extLst>
                    <a:ext uri="{9D8B030D-6E8A-4147-A177-3AD203B41FA5}">
                      <a16:colId xmlns:a16="http://schemas.microsoft.com/office/drawing/2014/main" val="1006142465"/>
                    </a:ext>
                  </a:extLst>
                </a:gridCol>
                <a:gridCol w="1131750">
                  <a:extLst>
                    <a:ext uri="{9D8B030D-6E8A-4147-A177-3AD203B41FA5}">
                      <a16:colId xmlns:a16="http://schemas.microsoft.com/office/drawing/2014/main" val="4180273567"/>
                    </a:ext>
                  </a:extLst>
                </a:gridCol>
                <a:gridCol w="1131750">
                  <a:extLst>
                    <a:ext uri="{9D8B030D-6E8A-4147-A177-3AD203B41FA5}">
                      <a16:colId xmlns:a16="http://schemas.microsoft.com/office/drawing/2014/main" val="2075255773"/>
                    </a:ext>
                  </a:extLst>
                </a:gridCol>
                <a:gridCol w="1131750">
                  <a:extLst>
                    <a:ext uri="{9D8B030D-6E8A-4147-A177-3AD203B41FA5}">
                      <a16:colId xmlns:a16="http://schemas.microsoft.com/office/drawing/2014/main" val="593888840"/>
                    </a:ext>
                  </a:extLst>
                </a:gridCol>
              </a:tblGrid>
              <a:tr h="463776">
                <a:tc>
                  <a:txBody>
                    <a:bodyPr/>
                    <a:lstStyle/>
                    <a:p>
                      <a:pPr marL="0" algn="ctr" rtl="0" eaLnBrk="1" latinLnBrk="0" hangingPunct="1">
                        <a:spcBef>
                          <a:spcPts val="0"/>
                        </a:spcBef>
                        <a:spcAft>
                          <a:spcPts val="0"/>
                        </a:spcAft>
                      </a:pPr>
                      <a:r>
                        <a:rPr lang="en-GB" sz="1800" b="1" kern="1200">
                          <a:solidFill>
                            <a:srgbClr val="FFFFFF"/>
                          </a:solidFill>
                          <a:effectLst/>
                          <a:latin typeface="Calibri"/>
                        </a:rPr>
                        <a:t>1</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algn="ctr" rtl="0" eaLnBrk="1" latinLnBrk="0" hangingPunct="1">
                        <a:spcBef>
                          <a:spcPts val="0"/>
                        </a:spcBef>
                        <a:spcAft>
                          <a:spcPts val="0"/>
                        </a:spcAft>
                      </a:pPr>
                      <a:r>
                        <a:rPr lang="en-GB" sz="1800" b="1" kern="1200">
                          <a:solidFill>
                            <a:srgbClr val="FFFFFF"/>
                          </a:solidFill>
                          <a:effectLst/>
                          <a:latin typeface="Calibri"/>
                        </a:rPr>
                        <a:t>2</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algn="ctr" rtl="0" eaLnBrk="1" latinLnBrk="0" hangingPunct="1">
                        <a:spcBef>
                          <a:spcPts val="0"/>
                        </a:spcBef>
                        <a:spcAft>
                          <a:spcPts val="0"/>
                        </a:spcAft>
                      </a:pPr>
                      <a:r>
                        <a:rPr lang="en-GB" sz="1800" b="1" kern="1200">
                          <a:solidFill>
                            <a:srgbClr val="FFFFFF"/>
                          </a:solidFill>
                          <a:effectLst/>
                          <a:latin typeface="Calibri"/>
                        </a:rPr>
                        <a:t>3</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algn="ctr" rtl="0" eaLnBrk="1" latinLnBrk="0" hangingPunct="1">
                        <a:spcBef>
                          <a:spcPts val="0"/>
                        </a:spcBef>
                        <a:spcAft>
                          <a:spcPts val="0"/>
                        </a:spcAft>
                      </a:pPr>
                      <a:r>
                        <a:rPr lang="en-GB" sz="1800" b="1" kern="1200">
                          <a:solidFill>
                            <a:srgbClr val="FFFFFF"/>
                          </a:solidFill>
                          <a:effectLst/>
                          <a:latin typeface="Calibri"/>
                        </a:rPr>
                        <a:t>4</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algn="ctr" rtl="0" eaLnBrk="1" latinLnBrk="0" hangingPunct="1">
                        <a:spcBef>
                          <a:spcPts val="0"/>
                        </a:spcBef>
                        <a:spcAft>
                          <a:spcPts val="0"/>
                        </a:spcAft>
                      </a:pPr>
                      <a:r>
                        <a:rPr lang="en-GB" sz="1800" b="1" kern="1200">
                          <a:solidFill>
                            <a:srgbClr val="FFFFFF"/>
                          </a:solidFill>
                          <a:effectLst/>
                          <a:latin typeface="Calibri"/>
                        </a:rPr>
                        <a:t>5</a:t>
                      </a:r>
                      <a:endParaRPr lang="en-GB">
                        <a:effectLst/>
                        <a:latin typeface="Calibri"/>
                      </a:endParaRPr>
                    </a:p>
                  </a:txBody>
                  <a:tcPr marL="0" marR="0" marT="0" marB="0" anchor="ctr">
                    <a:lnL>
                      <a:noFill/>
                    </a:lnL>
                    <a:lnR>
                      <a:noFill/>
                    </a:lnR>
                    <a:lnT>
                      <a:noFill/>
                    </a:lnT>
                    <a:lnB>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6</a:t>
                      </a:r>
                    </a:p>
                  </a:txBody>
                  <a:tcPr marL="0" marR="0" marT="0" marB="0" anchor="ctr">
                    <a:lnL w="0">
                      <a:noFill/>
                    </a:lnL>
                    <a:lnR w="0">
                      <a:noFill/>
                    </a:lnR>
                    <a:lnT w="0">
                      <a:noFill/>
                    </a:lnT>
                    <a:lnB w="0">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7</a:t>
                      </a:r>
                    </a:p>
                  </a:txBody>
                  <a:tcPr marL="0" marR="0" marT="0" marB="0" anchor="ctr">
                    <a:lnL w="0">
                      <a:noFill/>
                    </a:lnL>
                    <a:lnR w="0">
                      <a:noFill/>
                    </a:lnR>
                    <a:lnT w="0">
                      <a:noFill/>
                    </a:lnT>
                    <a:lnB w="0">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8</a:t>
                      </a:r>
                    </a:p>
                  </a:txBody>
                  <a:tcPr marL="0" marR="0" marT="0" marB="0" anchor="ctr">
                    <a:lnL w="0">
                      <a:noFill/>
                    </a:lnL>
                    <a:lnR w="0">
                      <a:noFill/>
                    </a:lnR>
                    <a:lnT w="0">
                      <a:noFill/>
                    </a:lnT>
                    <a:lnB w="0">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9</a:t>
                      </a:r>
                    </a:p>
                  </a:txBody>
                  <a:tcPr marL="0" marR="0" marT="0" marB="0" anchor="ctr">
                    <a:lnL w="0">
                      <a:noFill/>
                    </a:lnL>
                    <a:lnR w="0">
                      <a:noFill/>
                    </a:lnR>
                    <a:lnT w="0">
                      <a:noFill/>
                    </a:lnT>
                    <a:lnB w="0">
                      <a:noFill/>
                    </a:lnB>
                    <a:solidFill>
                      <a:srgbClr val="CE0F69"/>
                    </a:solidFill>
                  </a:tcPr>
                </a:tc>
                <a:tc>
                  <a:txBody>
                    <a:bodyPr/>
                    <a:lstStyle/>
                    <a:p>
                      <a:pPr marL="0" lvl="0" algn="ctr">
                        <a:spcBef>
                          <a:spcPts val="0"/>
                        </a:spcBef>
                        <a:spcAft>
                          <a:spcPts val="0"/>
                        </a:spcAft>
                        <a:buNone/>
                      </a:pPr>
                      <a:r>
                        <a:rPr lang="en-GB" sz="1800" b="1" kern="1200">
                          <a:solidFill>
                            <a:srgbClr val="FFFFFF"/>
                          </a:solidFill>
                          <a:effectLst/>
                          <a:latin typeface="Calibri"/>
                        </a:rPr>
                        <a:t>10</a:t>
                      </a:r>
                    </a:p>
                  </a:txBody>
                  <a:tcPr marL="0" marR="0" marT="0" marB="0" anchor="ctr">
                    <a:lnL w="0">
                      <a:noFill/>
                    </a:lnL>
                    <a:lnR w="0">
                      <a:noFill/>
                    </a:lnR>
                    <a:lnT w="0">
                      <a:noFill/>
                    </a:lnT>
                    <a:lnB w="0">
                      <a:noFill/>
                    </a:lnB>
                    <a:solidFill>
                      <a:srgbClr val="CE0F69"/>
                    </a:solidFill>
                  </a:tcPr>
                </a:tc>
                <a:extLst>
                  <a:ext uri="{0D108BD9-81ED-4DB2-BD59-A6C34878D82A}">
                    <a16:rowId xmlns:a16="http://schemas.microsoft.com/office/drawing/2014/main" val="3195269302"/>
                  </a:ext>
                </a:extLst>
              </a:tr>
            </a:tbl>
          </a:graphicData>
        </a:graphic>
      </p:graphicFrame>
    </p:spTree>
    <p:extLst>
      <p:ext uri="{BB962C8B-B14F-4D97-AF65-F5344CB8AC3E}">
        <p14:creationId xmlns:p14="http://schemas.microsoft.com/office/powerpoint/2010/main" val="3721817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489CB4A-666A-A00F-56FA-8BAF6E28A8C9}"/>
              </a:ext>
            </a:extLst>
          </p:cNvPr>
          <p:cNvPicPr>
            <a:picLocks noChangeAspect="1"/>
          </p:cNvPicPr>
          <p:nvPr/>
        </p:nvPicPr>
        <p:blipFill>
          <a:blip r:embed="rId3"/>
          <a:stretch>
            <a:fillRect/>
          </a:stretch>
        </p:blipFill>
        <p:spPr>
          <a:xfrm>
            <a:off x="10685852" y="203700"/>
            <a:ext cx="367076" cy="411022"/>
          </a:xfrm>
          <a:prstGeom prst="rect">
            <a:avLst/>
          </a:prstGeom>
        </p:spPr>
      </p:pic>
      <p:sp>
        <p:nvSpPr>
          <p:cNvPr id="11" name="Oval 10">
            <a:extLst>
              <a:ext uri="{FF2B5EF4-FFF2-40B4-BE49-F238E27FC236}">
                <a16:creationId xmlns:a16="http://schemas.microsoft.com/office/drawing/2014/main" id="{2D3741E7-0EED-9D31-D8D8-F7AEFDE50F79}"/>
              </a:ext>
            </a:extLst>
          </p:cNvPr>
          <p:cNvSpPr/>
          <p:nvPr/>
        </p:nvSpPr>
        <p:spPr>
          <a:xfrm>
            <a:off x="5812245" y="1637969"/>
            <a:ext cx="3554392" cy="3469992"/>
          </a:xfrm>
          <a:prstGeom prst="ellipse">
            <a:avLst/>
          </a:prstGeom>
          <a:solidFill>
            <a:srgbClr val="7600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FEDC32AB-452A-0A8C-028E-48A9FF20E3F9}"/>
              </a:ext>
            </a:extLst>
          </p:cNvPr>
          <p:cNvSpPr>
            <a:spLocks noGrp="1"/>
          </p:cNvSpPr>
          <p:nvPr>
            <p:ph type="ctrTitle"/>
          </p:nvPr>
        </p:nvSpPr>
        <p:spPr>
          <a:xfrm>
            <a:off x="2438696" y="2417212"/>
            <a:ext cx="4208585" cy="910223"/>
          </a:xfrm>
        </p:spPr>
        <p:txBody>
          <a:bodyPr/>
          <a:lstStyle/>
          <a:p>
            <a:r>
              <a:rPr lang="en-GB" b="1">
                <a:latin typeface="Arial" panose="020B0604020202020204" pitchFamily="34" charset="0"/>
                <a:cs typeface="Arial" panose="020B0604020202020204" pitchFamily="34" charset="0"/>
              </a:rPr>
              <a:t>Next steps</a:t>
            </a:r>
          </a:p>
        </p:txBody>
      </p:sp>
      <p:sp>
        <p:nvSpPr>
          <p:cNvPr id="4" name="Subtitle 3">
            <a:extLst>
              <a:ext uri="{FF2B5EF4-FFF2-40B4-BE49-F238E27FC236}">
                <a16:creationId xmlns:a16="http://schemas.microsoft.com/office/drawing/2014/main" id="{9C08ADD5-3605-F68C-F4D1-6D183D0384E3}"/>
              </a:ext>
            </a:extLst>
          </p:cNvPr>
          <p:cNvSpPr>
            <a:spLocks noGrp="1"/>
          </p:cNvSpPr>
          <p:nvPr>
            <p:ph type="subTitle" idx="1"/>
          </p:nvPr>
        </p:nvSpPr>
        <p:spPr>
          <a:xfrm>
            <a:off x="1380099" y="4043412"/>
            <a:ext cx="4783370" cy="2538068"/>
          </a:xfrm>
        </p:spPr>
        <p:txBody>
          <a:bodyPr vert="horz" lIns="91440" tIns="45720" rIns="91440" bIns="45720" rtlCol="0" anchor="t">
            <a:normAutofit fontScale="70000" lnSpcReduction="20000"/>
          </a:bodyPr>
          <a:lstStyle/>
          <a:p>
            <a:r>
              <a:rPr lang="en-GB" b="1">
                <a:cs typeface="Calibri" panose="020F0502020204030204"/>
              </a:rPr>
              <a:t>Apply on our website!</a:t>
            </a:r>
          </a:p>
          <a:p>
            <a:r>
              <a:rPr lang="en-GB">
                <a:ea typeface="+mn-lt"/>
                <a:cs typeface="+mn-lt"/>
              </a:rPr>
              <a:t>EYP Level 2: </a:t>
            </a:r>
            <a:r>
              <a:rPr lang="en-GB">
                <a:solidFill>
                  <a:srgbClr val="CE0F69"/>
                </a:solidFill>
                <a:ea typeface="+mn-lt"/>
                <a:cs typeface="+mn-lt"/>
                <a:hlinkClick r:id="rId4">
                  <a:extLst>
                    <a:ext uri="{A12FA001-AC4F-418D-AE19-62706E023703}">
                      <ahyp:hlinkClr xmlns:ahyp="http://schemas.microsoft.com/office/drawing/2018/hyperlinkcolor" val="tx"/>
                    </a:ext>
                  </a:extLst>
                </a:hlinkClick>
              </a:rPr>
              <a:t>https://www.bestpracticenet.co.uk/ey-practitioner-l2-apprenticeship</a:t>
            </a:r>
            <a:endParaRPr lang="en-GB">
              <a:solidFill>
                <a:srgbClr val="CE0F69"/>
              </a:solidFill>
              <a:ea typeface="+mn-lt"/>
              <a:cs typeface="+mn-lt"/>
            </a:endParaRPr>
          </a:p>
          <a:p>
            <a:r>
              <a:rPr lang="en-GB" b="1">
                <a:ea typeface="+mn-lt"/>
                <a:cs typeface="+mn-lt"/>
              </a:rPr>
              <a:t>EYE level 3: </a:t>
            </a:r>
            <a:r>
              <a:rPr lang="en-GB" b="1">
                <a:solidFill>
                  <a:srgbClr val="CE0F69"/>
                </a:solidFill>
                <a:ea typeface="+mn-lt"/>
                <a:cs typeface="+mn-lt"/>
                <a:hlinkClick r:id="rId5">
                  <a:extLst>
                    <a:ext uri="{A12FA001-AC4F-418D-AE19-62706E023703}">
                      <ahyp:hlinkClr xmlns:ahyp="http://schemas.microsoft.com/office/drawing/2018/hyperlinkcolor" val="tx"/>
                    </a:ext>
                  </a:extLst>
                </a:hlinkClick>
              </a:rPr>
              <a:t>https://www.bestpracticenet.co.uk/eye-level3-apprenticeship</a:t>
            </a:r>
            <a:endParaRPr lang="en-GB" b="1">
              <a:solidFill>
                <a:srgbClr val="CE0F69"/>
              </a:solidFill>
              <a:ea typeface="+mn-lt"/>
              <a:cs typeface="+mn-lt"/>
            </a:endParaRPr>
          </a:p>
          <a:p>
            <a:endParaRPr lang="en-GB" b="1">
              <a:ea typeface="+mn-lt"/>
              <a:cs typeface="+mn-lt"/>
            </a:endParaRPr>
          </a:p>
          <a:p>
            <a:r>
              <a:rPr lang="en-GB" b="1">
                <a:ea typeface="+mn-lt"/>
                <a:cs typeface="+mn-lt"/>
              </a:rPr>
              <a:t>Contact us: enquiries@bestpracticenet.co.uk</a:t>
            </a:r>
            <a:r>
              <a:rPr lang="en-GB">
                <a:ea typeface="+mn-lt"/>
                <a:cs typeface="+mn-lt"/>
              </a:rPr>
              <a:t> or call </a:t>
            </a:r>
            <a:r>
              <a:rPr lang="en-GB" b="1">
                <a:ea typeface="+mn-lt"/>
                <a:cs typeface="+mn-lt"/>
              </a:rPr>
              <a:t>0117 920 9428 </a:t>
            </a:r>
            <a:endParaRPr lang="en-GB"/>
          </a:p>
          <a:p>
            <a:endParaRPr lang="en-GB">
              <a:solidFill>
                <a:srgbClr val="CD0A6A"/>
              </a:solidFill>
              <a:cs typeface="Calibri"/>
            </a:endParaRPr>
          </a:p>
        </p:txBody>
      </p:sp>
      <p:sp>
        <p:nvSpPr>
          <p:cNvPr id="9" name="TextBox 8">
            <a:extLst>
              <a:ext uri="{FF2B5EF4-FFF2-40B4-BE49-F238E27FC236}">
                <a16:creationId xmlns:a16="http://schemas.microsoft.com/office/drawing/2014/main" id="{C676206E-B365-E153-AE90-057DEFC0DE68}"/>
              </a:ext>
            </a:extLst>
          </p:cNvPr>
          <p:cNvSpPr txBox="1"/>
          <p:nvPr/>
        </p:nvSpPr>
        <p:spPr>
          <a:xfrm>
            <a:off x="6362294" y="1997341"/>
            <a:ext cx="2189949" cy="830997"/>
          </a:xfrm>
          <a:prstGeom prst="rect">
            <a:avLst/>
          </a:prstGeom>
          <a:noFill/>
        </p:spPr>
        <p:txBody>
          <a:bodyPr wrap="square" rtlCol="0">
            <a:spAutoFit/>
          </a:bodyPr>
          <a:lstStyle/>
          <a:p>
            <a:pPr algn="ctr"/>
            <a:r>
              <a:rPr lang="en-GB" sz="24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Any questions? </a:t>
            </a:r>
          </a:p>
        </p:txBody>
      </p:sp>
      <p:pic>
        <p:nvPicPr>
          <p:cNvPr id="13" name="Graphic 12" descr="Chat outline">
            <a:extLst>
              <a:ext uri="{FF2B5EF4-FFF2-40B4-BE49-F238E27FC236}">
                <a16:creationId xmlns:a16="http://schemas.microsoft.com/office/drawing/2014/main" id="{1EB5C8E2-689A-7AF2-B544-CAD54FEE6F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14693" y="2666442"/>
            <a:ext cx="2037550" cy="2019205"/>
          </a:xfrm>
          <a:prstGeom prst="rect">
            <a:avLst/>
          </a:prstGeom>
        </p:spPr>
      </p:pic>
    </p:spTree>
    <p:extLst>
      <p:ext uri="{BB962C8B-B14F-4D97-AF65-F5344CB8AC3E}">
        <p14:creationId xmlns:p14="http://schemas.microsoft.com/office/powerpoint/2010/main" val="272440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F92B-4BB9-0A9E-9A36-AB84D7919849}"/>
              </a:ext>
            </a:extLst>
          </p:cNvPr>
          <p:cNvSpPr>
            <a:spLocks noGrp="1"/>
          </p:cNvSpPr>
          <p:nvPr>
            <p:ph type="title"/>
          </p:nvPr>
        </p:nvSpPr>
        <p:spPr>
          <a:xfrm>
            <a:off x="1809161" y="0"/>
            <a:ext cx="10515600" cy="1325563"/>
          </a:xfrm>
        </p:spPr>
        <p:txBody>
          <a:bodyPr/>
          <a:lstStyle/>
          <a:p>
            <a:r>
              <a:rPr lang="en-GB"/>
              <a:t>What is an apprenticeship made up of? </a:t>
            </a:r>
          </a:p>
        </p:txBody>
      </p:sp>
      <p:graphicFrame>
        <p:nvGraphicFramePr>
          <p:cNvPr id="3" name="Diagram 2">
            <a:extLst>
              <a:ext uri="{FF2B5EF4-FFF2-40B4-BE49-F238E27FC236}">
                <a16:creationId xmlns:a16="http://schemas.microsoft.com/office/drawing/2014/main" id="{2CC305B8-542A-35DA-DC5E-B77192CF757B}"/>
              </a:ext>
            </a:extLst>
          </p:cNvPr>
          <p:cNvGraphicFramePr/>
          <p:nvPr/>
        </p:nvGraphicFramePr>
        <p:xfrm>
          <a:off x="2776718" y="1178736"/>
          <a:ext cx="7121427" cy="5108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0133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0B084-7EA7-F404-11F6-145775EC3C3E}"/>
              </a:ext>
            </a:extLst>
          </p:cNvPr>
          <p:cNvSpPr>
            <a:spLocks noGrp="1"/>
          </p:cNvSpPr>
          <p:nvPr>
            <p:ph type="title"/>
          </p:nvPr>
        </p:nvSpPr>
        <p:spPr>
          <a:xfrm>
            <a:off x="304606" y="0"/>
            <a:ext cx="11582787" cy="1325563"/>
          </a:xfrm>
        </p:spPr>
        <p:txBody>
          <a:bodyPr>
            <a:normAutofit/>
          </a:bodyPr>
          <a:lstStyle/>
          <a:p>
            <a:pPr algn="ctr"/>
            <a:r>
              <a:rPr lang="en-GB" sz="4000" b="1"/>
              <a:t>Overview of our early years level 2 and 3 apprenticeships</a:t>
            </a:r>
          </a:p>
        </p:txBody>
      </p:sp>
      <p:pic>
        <p:nvPicPr>
          <p:cNvPr id="4" name="Picture 2" descr="Free Children Painting With Water Color Stock Photo">
            <a:extLst>
              <a:ext uri="{FF2B5EF4-FFF2-40B4-BE49-F238E27FC236}">
                <a16:creationId xmlns:a16="http://schemas.microsoft.com/office/drawing/2014/main" id="{5381EED8-8B20-F527-75F4-D55EE31B8F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39" r="14408" b="-1"/>
          <a:stretch/>
        </p:blipFill>
        <p:spPr bwMode="auto">
          <a:xfrm>
            <a:off x="454465" y="1804946"/>
            <a:ext cx="3797299" cy="37858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3" name="Table 2">
            <a:extLst>
              <a:ext uri="{FF2B5EF4-FFF2-40B4-BE49-F238E27FC236}">
                <a16:creationId xmlns:a16="http://schemas.microsoft.com/office/drawing/2014/main" id="{2538D99A-9AD3-225A-A768-22BD3444332E}"/>
              </a:ext>
            </a:extLst>
          </p:cNvPr>
          <p:cNvGraphicFramePr>
            <a:graphicFrameLocks noGrp="1"/>
          </p:cNvGraphicFramePr>
          <p:nvPr>
            <p:extLst>
              <p:ext uri="{D42A27DB-BD31-4B8C-83A1-F6EECF244321}">
                <p14:modId xmlns:p14="http://schemas.microsoft.com/office/powerpoint/2010/main" val="2980818250"/>
              </p:ext>
            </p:extLst>
          </p:nvPr>
        </p:nvGraphicFramePr>
        <p:xfrm>
          <a:off x="4732436" y="1325563"/>
          <a:ext cx="7005099" cy="5156564"/>
        </p:xfrm>
        <a:graphic>
          <a:graphicData uri="http://schemas.openxmlformats.org/drawingml/2006/table">
            <a:tbl>
              <a:tblPr firstRow="1" bandRow="1">
                <a:tableStyleId>{5C22544A-7EE6-4342-B048-85BDC9FD1C3A}</a:tableStyleId>
              </a:tblPr>
              <a:tblGrid>
                <a:gridCol w="3513067">
                  <a:extLst>
                    <a:ext uri="{9D8B030D-6E8A-4147-A177-3AD203B41FA5}">
                      <a16:colId xmlns:a16="http://schemas.microsoft.com/office/drawing/2014/main" val="3916493053"/>
                    </a:ext>
                  </a:extLst>
                </a:gridCol>
                <a:gridCol w="3492032">
                  <a:extLst>
                    <a:ext uri="{9D8B030D-6E8A-4147-A177-3AD203B41FA5}">
                      <a16:colId xmlns:a16="http://schemas.microsoft.com/office/drawing/2014/main" val="610885951"/>
                    </a:ext>
                  </a:extLst>
                </a:gridCol>
              </a:tblGrid>
              <a:tr h="523130">
                <a:tc>
                  <a:txBody>
                    <a:bodyPr/>
                    <a:lstStyle/>
                    <a:p>
                      <a:r>
                        <a:rPr lang="en-GB" sz="1600"/>
                        <a:t>Early Years Practitioner Level 2 </a:t>
                      </a:r>
                    </a:p>
                  </a:txBody>
                  <a:tcPr/>
                </a:tc>
                <a:tc>
                  <a:txBody>
                    <a:bodyPr/>
                    <a:lstStyle/>
                    <a:p>
                      <a:r>
                        <a:rPr lang="en-GB" sz="1600"/>
                        <a:t>Early Years Educator Level 3</a:t>
                      </a:r>
                    </a:p>
                  </a:txBody>
                  <a:tcPr/>
                </a:tc>
                <a:extLst>
                  <a:ext uri="{0D108BD9-81ED-4DB2-BD59-A6C34878D82A}">
                    <a16:rowId xmlns:a16="http://schemas.microsoft.com/office/drawing/2014/main" val="3216126926"/>
                  </a:ext>
                </a:extLst>
              </a:tr>
              <a:tr h="523130">
                <a:tc>
                  <a:txBody>
                    <a:bodyPr/>
                    <a:lstStyle/>
                    <a:p>
                      <a:pPr algn="ctr"/>
                      <a:r>
                        <a:rPr lang="en-GB" sz="1600"/>
                        <a:t>13 month programme + 3 months EPA </a:t>
                      </a:r>
                    </a:p>
                  </a:txBody>
                  <a:tcPr/>
                </a:tc>
                <a:tc>
                  <a:txBody>
                    <a:bodyPr/>
                    <a:lstStyle/>
                    <a:p>
                      <a:pPr algn="ctr"/>
                      <a:r>
                        <a:rPr lang="en-GB" sz="1600"/>
                        <a:t>15 month programme + 3 months EPA </a:t>
                      </a:r>
                    </a:p>
                  </a:txBody>
                  <a:tcPr/>
                </a:tc>
                <a:extLst>
                  <a:ext uri="{0D108BD9-81ED-4DB2-BD59-A6C34878D82A}">
                    <a16:rowId xmlns:a16="http://schemas.microsoft.com/office/drawing/2014/main" val="2204924912"/>
                  </a:ext>
                </a:extLst>
              </a:tr>
              <a:tr h="747328">
                <a:tc>
                  <a:txBody>
                    <a:bodyPr/>
                    <a:lstStyle/>
                    <a:p>
                      <a:pPr algn="ctr"/>
                      <a:r>
                        <a:rPr lang="en-GB" sz="1600"/>
                        <a:t>Functional skills maths and English level 1</a:t>
                      </a:r>
                    </a:p>
                  </a:txBody>
                  <a:tcPr/>
                </a:tc>
                <a:tc>
                  <a:txBody>
                    <a:bodyPr/>
                    <a:lstStyle/>
                    <a:p>
                      <a:pPr algn="ctr"/>
                      <a:r>
                        <a:rPr lang="en-GB" sz="1600"/>
                        <a:t>Functional skills maths and English level 2</a:t>
                      </a:r>
                    </a:p>
                  </a:txBody>
                  <a:tcPr/>
                </a:tc>
                <a:extLst>
                  <a:ext uri="{0D108BD9-81ED-4DB2-BD59-A6C34878D82A}">
                    <a16:rowId xmlns:a16="http://schemas.microsoft.com/office/drawing/2014/main" val="3636925029"/>
                  </a:ext>
                </a:extLst>
              </a:tr>
              <a:tr h="971526">
                <a:tc>
                  <a:txBody>
                    <a:bodyPr/>
                    <a:lstStyle/>
                    <a:p>
                      <a:pPr algn="ctr"/>
                      <a:r>
                        <a:rPr lang="en-GB" sz="1600"/>
                        <a:t>Ideal for learners who are new to early years or not quite ready for level 3 </a:t>
                      </a:r>
                    </a:p>
                  </a:txBody>
                  <a:tcPr/>
                </a:tc>
                <a:tc>
                  <a:txBody>
                    <a:bodyPr/>
                    <a:lstStyle/>
                    <a:p>
                      <a:pPr algn="ctr"/>
                      <a:r>
                        <a:rPr lang="en-GB" sz="1600"/>
                        <a:t>Supports in meeting level 3 ratios in an early years setting</a:t>
                      </a:r>
                    </a:p>
                  </a:txBody>
                  <a:tcPr/>
                </a:tc>
                <a:extLst>
                  <a:ext uri="{0D108BD9-81ED-4DB2-BD59-A6C34878D82A}">
                    <a16:rowId xmlns:a16="http://schemas.microsoft.com/office/drawing/2014/main" val="200456845"/>
                  </a:ext>
                </a:extLst>
              </a:tr>
              <a:tr h="523130">
                <a:tc>
                  <a:txBody>
                    <a:bodyPr/>
                    <a:lstStyle/>
                    <a:p>
                      <a:pPr algn="ctr"/>
                      <a:r>
                        <a:rPr lang="en-GB" sz="1600"/>
                        <a:t>Consists of 9 core modules </a:t>
                      </a:r>
                    </a:p>
                  </a:txBody>
                  <a:tcPr/>
                </a:tc>
                <a:tc>
                  <a:txBody>
                    <a:bodyPr/>
                    <a:lstStyle/>
                    <a:p>
                      <a:pPr algn="ctr"/>
                      <a:r>
                        <a:rPr lang="en-GB" sz="1600"/>
                        <a:t>Consists of 11 core modules</a:t>
                      </a:r>
                    </a:p>
                  </a:txBody>
                  <a:tcPr/>
                </a:tc>
                <a:extLst>
                  <a:ext uri="{0D108BD9-81ED-4DB2-BD59-A6C34878D82A}">
                    <a16:rowId xmlns:a16="http://schemas.microsoft.com/office/drawing/2014/main" val="1130501694"/>
                  </a:ext>
                </a:extLst>
              </a:tr>
              <a:tr h="1868320">
                <a:tc>
                  <a:txBody>
                    <a:bodyPr/>
                    <a:lstStyle/>
                    <a:p>
                      <a:pPr algn="ctr"/>
                      <a:r>
                        <a:rPr lang="en-GB" sz="1600"/>
                        <a:t>End point assessment: </a:t>
                      </a:r>
                    </a:p>
                    <a:p>
                      <a:pPr algn="ctr"/>
                      <a:endParaRPr lang="en-GB" sz="1600"/>
                    </a:p>
                    <a:p>
                      <a:pPr marL="285750" indent="-285750" algn="l">
                        <a:buFont typeface="Arial" panose="020B0604020202020204" pitchFamily="34" charset="0"/>
                        <a:buChar char="•"/>
                      </a:pPr>
                      <a:r>
                        <a:rPr lang="en-GB" sz="1600"/>
                        <a:t>Multiple choice question test</a:t>
                      </a:r>
                    </a:p>
                    <a:p>
                      <a:pPr marL="285750" indent="-285750" algn="l">
                        <a:buFont typeface="Arial" panose="020B0604020202020204" pitchFamily="34" charset="0"/>
                        <a:buChar char="•"/>
                      </a:pPr>
                      <a:r>
                        <a:rPr lang="en-GB" sz="1600"/>
                        <a:t>Professional discussion underpinned by a portfolio of evidence</a:t>
                      </a:r>
                    </a:p>
                  </a:txBody>
                  <a:tcPr/>
                </a:tc>
                <a:tc>
                  <a:txBody>
                    <a:bodyPr/>
                    <a:lstStyle/>
                    <a:p>
                      <a:pPr algn="ctr"/>
                      <a:r>
                        <a:rPr lang="en-GB" sz="1600"/>
                        <a:t>End point assessment: </a:t>
                      </a:r>
                    </a:p>
                    <a:p>
                      <a:pPr algn="ctr"/>
                      <a:endParaRPr lang="en-GB" sz="1600"/>
                    </a:p>
                    <a:p>
                      <a:pPr marL="285750" indent="-285750" algn="l">
                        <a:buFont typeface="Arial" panose="020B0604020202020204" pitchFamily="34" charset="0"/>
                        <a:buChar char="•"/>
                      </a:pPr>
                      <a:r>
                        <a:rPr lang="en-GB" sz="1600"/>
                        <a:t>Observation and questioning</a:t>
                      </a:r>
                    </a:p>
                    <a:p>
                      <a:pPr marL="285750" indent="-285750" algn="l">
                        <a:buFont typeface="Arial" panose="020B0604020202020204" pitchFamily="34" charset="0"/>
                        <a:buChar char="•"/>
                      </a:pPr>
                      <a:r>
                        <a:rPr lang="en-GB" sz="1600"/>
                        <a:t>Professional discussion underpinned by a portfolio of evidence</a:t>
                      </a:r>
                    </a:p>
                    <a:p>
                      <a:pPr algn="ctr"/>
                      <a:endParaRPr lang="en-GB" sz="1600"/>
                    </a:p>
                  </a:txBody>
                  <a:tcPr/>
                </a:tc>
                <a:extLst>
                  <a:ext uri="{0D108BD9-81ED-4DB2-BD59-A6C34878D82A}">
                    <a16:rowId xmlns:a16="http://schemas.microsoft.com/office/drawing/2014/main" val="2396603187"/>
                  </a:ext>
                </a:extLst>
              </a:tr>
            </a:tbl>
          </a:graphicData>
        </a:graphic>
      </p:graphicFrame>
    </p:spTree>
    <p:extLst>
      <p:ext uri="{BB962C8B-B14F-4D97-AF65-F5344CB8AC3E}">
        <p14:creationId xmlns:p14="http://schemas.microsoft.com/office/powerpoint/2010/main" val="2404042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5A3E-8FC5-5A6E-5176-BDCEB190BD83}"/>
              </a:ext>
            </a:extLst>
          </p:cNvPr>
          <p:cNvSpPr>
            <a:spLocks noGrp="1"/>
          </p:cNvSpPr>
          <p:nvPr>
            <p:ph type="title"/>
          </p:nvPr>
        </p:nvSpPr>
        <p:spPr/>
        <p:txBody>
          <a:bodyPr/>
          <a:lstStyle/>
          <a:p>
            <a:pPr algn="ctr"/>
            <a:r>
              <a:rPr lang="en-GB"/>
              <a:t>What are the benefits of our early years apprenticeships? </a:t>
            </a:r>
          </a:p>
        </p:txBody>
      </p:sp>
      <p:sp>
        <p:nvSpPr>
          <p:cNvPr id="3" name="TextBox 2">
            <a:extLst>
              <a:ext uri="{FF2B5EF4-FFF2-40B4-BE49-F238E27FC236}">
                <a16:creationId xmlns:a16="http://schemas.microsoft.com/office/drawing/2014/main" id="{EC6A43B6-9681-0ABB-7E9B-A158FA3A405E}"/>
              </a:ext>
            </a:extLst>
          </p:cNvPr>
          <p:cNvSpPr txBox="1"/>
          <p:nvPr/>
        </p:nvSpPr>
        <p:spPr>
          <a:xfrm>
            <a:off x="5111430" y="1890932"/>
            <a:ext cx="6953387" cy="480131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a:latin typeface="+mj-lt"/>
              </a:rPr>
              <a:t>Support development of practitioners to help them to excel in their role </a:t>
            </a:r>
          </a:p>
          <a:p>
            <a:pPr marL="285750" indent="-285750">
              <a:buFont typeface="Arial" panose="020B0604020202020204" pitchFamily="34" charset="0"/>
              <a:buChar char="•"/>
            </a:pPr>
            <a:r>
              <a:rPr lang="en-GB" sz="2400">
                <a:latin typeface="+mj-lt"/>
              </a:rPr>
              <a:t>Allows apprentices to apply theoretical learning into practice in the workplace </a:t>
            </a:r>
          </a:p>
          <a:p>
            <a:pPr marL="285750" indent="-285750">
              <a:buFont typeface="Arial" panose="020B0604020202020204" pitchFamily="34" charset="0"/>
              <a:buChar char="•"/>
            </a:pPr>
            <a:r>
              <a:rPr lang="en-GB" sz="2400">
                <a:latin typeface="+mj-lt"/>
              </a:rPr>
              <a:t>Provides a fully recognised qualification in line with the EYFS/ratio requirements </a:t>
            </a:r>
            <a:endParaRPr lang="en-GB" sz="2400">
              <a:latin typeface="+mj-lt"/>
              <a:ea typeface="Calibri Light"/>
              <a:cs typeface="Calibri Light"/>
            </a:endParaRPr>
          </a:p>
          <a:p>
            <a:pPr marL="285750" indent="-285750">
              <a:buFont typeface="Arial" panose="020B0604020202020204" pitchFamily="34" charset="0"/>
              <a:buChar char="•"/>
            </a:pPr>
            <a:r>
              <a:rPr lang="en-GB" sz="2400">
                <a:latin typeface="+mj-lt"/>
              </a:rPr>
              <a:t>Offers a route into higher education whilst working and gaining practical experience </a:t>
            </a:r>
          </a:p>
          <a:p>
            <a:pPr marL="285750" indent="-285750">
              <a:buFont typeface="Arial" panose="020B0604020202020204" pitchFamily="34" charset="0"/>
              <a:buChar char="•"/>
            </a:pPr>
            <a:r>
              <a:rPr lang="en-GB" sz="2400">
                <a:latin typeface="+mj-lt"/>
              </a:rPr>
              <a:t>Develops confidence, communication skills and supports wider learning </a:t>
            </a:r>
          </a:p>
          <a:p>
            <a:pPr marL="285750" indent="-285750">
              <a:buFont typeface="Arial" panose="020B0604020202020204" pitchFamily="34" charset="0"/>
              <a:buChar char="•"/>
            </a:pPr>
            <a:r>
              <a:rPr lang="en-GB" sz="2400">
                <a:latin typeface="+mj-lt"/>
              </a:rPr>
              <a:t>Opportunity to gain a fully funded qualification (95% government funded) </a:t>
            </a:r>
          </a:p>
          <a:p>
            <a:pPr marL="285750" indent="-285750">
              <a:buFont typeface="Arial" panose="020B0604020202020204" pitchFamily="34" charset="0"/>
              <a:buChar char="•"/>
            </a:pPr>
            <a:endParaRPr lang="en-GB"/>
          </a:p>
        </p:txBody>
      </p:sp>
      <p:pic>
        <p:nvPicPr>
          <p:cNvPr id="4" name="Picture 2" descr="Speech bubble with question mark">
            <a:extLst>
              <a:ext uri="{FF2B5EF4-FFF2-40B4-BE49-F238E27FC236}">
                <a16:creationId xmlns:a16="http://schemas.microsoft.com/office/drawing/2014/main" id="{89826898-7546-78F0-C759-7BBEA1EB9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43" y="2330165"/>
            <a:ext cx="4225656" cy="28148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5869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78102-DAD1-766F-9001-0B4256910B6F}"/>
              </a:ext>
            </a:extLst>
          </p:cNvPr>
          <p:cNvSpPr>
            <a:spLocks noGrp="1"/>
          </p:cNvSpPr>
          <p:nvPr>
            <p:ph type="title"/>
          </p:nvPr>
        </p:nvSpPr>
        <p:spPr>
          <a:xfrm>
            <a:off x="2053166" y="483066"/>
            <a:ext cx="8525933" cy="1325563"/>
          </a:xfrm>
        </p:spPr>
        <p:txBody>
          <a:bodyPr>
            <a:noAutofit/>
          </a:bodyPr>
          <a:lstStyle/>
          <a:p>
            <a:pPr algn="ctr"/>
            <a:r>
              <a:rPr lang="en-GB" sz="5000" b="1"/>
              <a:t>Early years apprenticeships – progression route </a:t>
            </a:r>
          </a:p>
        </p:txBody>
      </p:sp>
      <p:sp>
        <p:nvSpPr>
          <p:cNvPr id="11" name="Arrow: Right 10">
            <a:extLst>
              <a:ext uri="{FF2B5EF4-FFF2-40B4-BE49-F238E27FC236}">
                <a16:creationId xmlns:a16="http://schemas.microsoft.com/office/drawing/2014/main" id="{D502822A-6687-F7F7-F7BF-3422ABE0C7CD}"/>
              </a:ext>
            </a:extLst>
          </p:cNvPr>
          <p:cNvSpPr/>
          <p:nvPr/>
        </p:nvSpPr>
        <p:spPr>
          <a:xfrm>
            <a:off x="2135363" y="3697619"/>
            <a:ext cx="276294" cy="32234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5140BDF7-74B2-E3FD-33CC-184E95FE28AC}"/>
              </a:ext>
            </a:extLst>
          </p:cNvPr>
          <p:cNvSpPr/>
          <p:nvPr/>
        </p:nvSpPr>
        <p:spPr>
          <a:xfrm>
            <a:off x="87148" y="2460328"/>
            <a:ext cx="1894187" cy="2474582"/>
          </a:xfrm>
          <a:prstGeom prst="round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mj-lt"/>
              </a:rPr>
              <a:t>Early Years Practitioner level 2 apprenticeship </a:t>
            </a:r>
          </a:p>
        </p:txBody>
      </p:sp>
      <p:sp>
        <p:nvSpPr>
          <p:cNvPr id="7" name="Rectangle: Rounded Corners 6">
            <a:extLst>
              <a:ext uri="{FF2B5EF4-FFF2-40B4-BE49-F238E27FC236}">
                <a16:creationId xmlns:a16="http://schemas.microsoft.com/office/drawing/2014/main" id="{64652CC9-18DA-9C63-1DC7-854328C7C1A2}"/>
              </a:ext>
            </a:extLst>
          </p:cNvPr>
          <p:cNvSpPr/>
          <p:nvPr/>
        </p:nvSpPr>
        <p:spPr>
          <a:xfrm>
            <a:off x="2548572" y="2520630"/>
            <a:ext cx="1894187" cy="2474582"/>
          </a:xfrm>
          <a:prstGeom prst="roundRect">
            <a:avLst/>
          </a:prstGeom>
          <a:solidFill>
            <a:srgbClr val="D01B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mj-lt"/>
              </a:rPr>
              <a:t>Early Years Educator level 3 apprenticeship </a:t>
            </a:r>
          </a:p>
        </p:txBody>
      </p:sp>
      <p:sp>
        <p:nvSpPr>
          <p:cNvPr id="12" name="Arrow: Right 11">
            <a:extLst>
              <a:ext uri="{FF2B5EF4-FFF2-40B4-BE49-F238E27FC236}">
                <a16:creationId xmlns:a16="http://schemas.microsoft.com/office/drawing/2014/main" id="{F65BC26C-2BC7-FE0B-9D2B-606166A1298D}"/>
              </a:ext>
            </a:extLst>
          </p:cNvPr>
          <p:cNvSpPr/>
          <p:nvPr/>
        </p:nvSpPr>
        <p:spPr>
          <a:xfrm>
            <a:off x="4596787" y="3757920"/>
            <a:ext cx="276294" cy="32234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11B421D6-1634-75C5-B8E9-DA164F8353F0}"/>
              </a:ext>
            </a:extLst>
          </p:cNvPr>
          <p:cNvSpPr/>
          <p:nvPr/>
        </p:nvSpPr>
        <p:spPr>
          <a:xfrm>
            <a:off x="5009996" y="2520630"/>
            <a:ext cx="1894187" cy="2474582"/>
          </a:xfrm>
          <a:prstGeom prst="round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mj-lt"/>
              </a:rPr>
              <a:t>Early Years Lead Practitioner level 5 apprenticeship </a:t>
            </a:r>
          </a:p>
        </p:txBody>
      </p:sp>
      <p:sp>
        <p:nvSpPr>
          <p:cNvPr id="14" name="Arrow: Right 13">
            <a:extLst>
              <a:ext uri="{FF2B5EF4-FFF2-40B4-BE49-F238E27FC236}">
                <a16:creationId xmlns:a16="http://schemas.microsoft.com/office/drawing/2014/main" id="{5A30EEE5-7D33-594D-A2F1-97501AFE1F1B}"/>
              </a:ext>
            </a:extLst>
          </p:cNvPr>
          <p:cNvSpPr/>
          <p:nvPr/>
        </p:nvSpPr>
        <p:spPr>
          <a:xfrm>
            <a:off x="7151620" y="3757919"/>
            <a:ext cx="276294" cy="32234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E9F84AAD-314F-D707-452F-FBF5BD2B7781}"/>
              </a:ext>
            </a:extLst>
          </p:cNvPr>
          <p:cNvSpPr/>
          <p:nvPr/>
        </p:nvSpPr>
        <p:spPr>
          <a:xfrm>
            <a:off x="7609802" y="2520630"/>
            <a:ext cx="1894187" cy="2474582"/>
          </a:xfrm>
          <a:prstGeom prst="roundRect">
            <a:avLst/>
          </a:prstGeom>
          <a:solidFill>
            <a:srgbClr val="D01B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latin typeface="+mj-lt"/>
              </a:rPr>
              <a:t>Top up degree in early years </a:t>
            </a:r>
          </a:p>
        </p:txBody>
      </p:sp>
      <p:sp>
        <p:nvSpPr>
          <p:cNvPr id="16" name="Arrow: Right 15">
            <a:extLst>
              <a:ext uri="{FF2B5EF4-FFF2-40B4-BE49-F238E27FC236}">
                <a16:creationId xmlns:a16="http://schemas.microsoft.com/office/drawing/2014/main" id="{D33398F3-5395-BADF-F82A-240E506E9E0F}"/>
              </a:ext>
            </a:extLst>
          </p:cNvPr>
          <p:cNvSpPr/>
          <p:nvPr/>
        </p:nvSpPr>
        <p:spPr>
          <a:xfrm>
            <a:off x="9702303" y="3731060"/>
            <a:ext cx="276294" cy="32234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AD4D1081-00D0-64AA-3E19-7C0262B19DAD}"/>
              </a:ext>
            </a:extLst>
          </p:cNvPr>
          <p:cNvSpPr/>
          <p:nvPr/>
        </p:nvSpPr>
        <p:spPr>
          <a:xfrm>
            <a:off x="10176911" y="2520630"/>
            <a:ext cx="1894187" cy="2474582"/>
          </a:xfrm>
          <a:prstGeom prst="roundRect">
            <a:avLst/>
          </a:prstGeom>
          <a:solidFill>
            <a:srgbClr val="0028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Early Years Initial Teacher Training (EYITT) </a:t>
            </a:r>
          </a:p>
        </p:txBody>
      </p:sp>
    </p:spTree>
    <p:extLst>
      <p:ext uri="{BB962C8B-B14F-4D97-AF65-F5344CB8AC3E}">
        <p14:creationId xmlns:p14="http://schemas.microsoft.com/office/powerpoint/2010/main" val="306507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7" grpId="0" animBg="1"/>
      <p:bldP spid="12" grpId="0" animBg="1"/>
      <p:bldP spid="13" grpId="0" animBg="1"/>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C7DDC5-1345-4E1D-B865-79BC32EFA7C7}"/>
              </a:ext>
            </a:extLst>
          </p:cNvPr>
          <p:cNvSpPr>
            <a:spLocks noGrp="1"/>
          </p:cNvSpPr>
          <p:nvPr>
            <p:ph type="title"/>
          </p:nvPr>
        </p:nvSpPr>
        <p:spPr>
          <a:xfrm>
            <a:off x="838200" y="459863"/>
            <a:ext cx="10515600" cy="1004594"/>
          </a:xfrm>
        </p:spPr>
        <p:txBody>
          <a:bodyPr vert="horz" lIns="91440" tIns="45720" rIns="91440" bIns="45720" rtlCol="0" anchor="ctr">
            <a:normAutofit/>
          </a:bodyPr>
          <a:lstStyle/>
          <a:p>
            <a:pPr algn="ctr"/>
            <a:r>
              <a:rPr lang="en-US" kern="1200">
                <a:solidFill>
                  <a:srgbClr val="FFFFFF"/>
                </a:solidFill>
                <a:latin typeface="+mj-lt"/>
                <a:ea typeface="+mj-ea"/>
                <a:cs typeface="+mj-cs"/>
              </a:rPr>
              <a:t>Our Delivery Plan</a:t>
            </a:r>
          </a:p>
        </p:txBody>
      </p:sp>
      <p:sp>
        <p:nvSpPr>
          <p:cNvPr id="18" name="Rectangle: Rounded Corners 17">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TextBox 2">
            <a:extLst>
              <a:ext uri="{FF2B5EF4-FFF2-40B4-BE49-F238E27FC236}">
                <a16:creationId xmlns:a16="http://schemas.microsoft.com/office/drawing/2014/main" id="{DEA58B72-642E-4C1B-B5CF-B707DE045F9D}"/>
              </a:ext>
            </a:extLst>
          </p:cNvPr>
          <p:cNvGraphicFramePr/>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2A354B0-6F60-2F84-6D38-1FD4718E297E}"/>
              </a:ext>
            </a:extLst>
          </p:cNvPr>
          <p:cNvSpPr txBox="1"/>
          <p:nvPr/>
        </p:nvSpPr>
        <p:spPr>
          <a:xfrm>
            <a:off x="5743787" y="2655147"/>
            <a:ext cx="165269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Light" panose="020F0302020204030204"/>
                <a:ea typeface="+mn-ea"/>
                <a:cs typeface="+mn-cs"/>
              </a:rPr>
              <a:t>Progress reviews every 6 weeks </a:t>
            </a:r>
          </a:p>
        </p:txBody>
      </p:sp>
    </p:spTree>
    <p:extLst>
      <p:ext uri="{BB962C8B-B14F-4D97-AF65-F5344CB8AC3E}">
        <p14:creationId xmlns:p14="http://schemas.microsoft.com/office/powerpoint/2010/main" val="1046056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E234D-BEE5-4910-994E-2AD83FB8EBA1}"/>
              </a:ext>
            </a:extLst>
          </p:cNvPr>
          <p:cNvSpPr>
            <a:spLocks noGrp="1"/>
          </p:cNvSpPr>
          <p:nvPr>
            <p:ph type="title"/>
          </p:nvPr>
        </p:nvSpPr>
        <p:spPr>
          <a:xfrm>
            <a:off x="1369540" y="327482"/>
            <a:ext cx="10515600" cy="808582"/>
          </a:xfrm>
        </p:spPr>
        <p:txBody>
          <a:bodyPr/>
          <a:lstStyle/>
          <a:p>
            <a:pPr algn="ctr"/>
            <a:r>
              <a:rPr lang="en-US" b="1">
                <a:solidFill>
                  <a:srgbClr val="CE0F69"/>
                </a:solidFill>
                <a:latin typeface="+mn-lt"/>
              </a:rPr>
              <a:t>Virtual classrooms</a:t>
            </a:r>
            <a:endParaRPr lang="en-US"/>
          </a:p>
        </p:txBody>
      </p:sp>
      <p:sp>
        <p:nvSpPr>
          <p:cNvPr id="7" name="TextBox 6">
            <a:extLst>
              <a:ext uri="{FF2B5EF4-FFF2-40B4-BE49-F238E27FC236}">
                <a16:creationId xmlns:a16="http://schemas.microsoft.com/office/drawing/2014/main" id="{8E1FF2A2-B81A-5114-B646-17DBCE025AAD}"/>
              </a:ext>
            </a:extLst>
          </p:cNvPr>
          <p:cNvSpPr txBox="1"/>
          <p:nvPr/>
        </p:nvSpPr>
        <p:spPr>
          <a:xfrm>
            <a:off x="8463393" y="2340781"/>
            <a:ext cx="3722207" cy="3046988"/>
          </a:xfrm>
          <a:prstGeom prst="rect">
            <a:avLst/>
          </a:prstGeom>
          <a:noFill/>
        </p:spPr>
        <p:txBody>
          <a:bodyPr wrap="square" lIns="91440" tIns="45720" rIns="91440" bIns="45720" rtlCol="0" anchor="t">
            <a:spAutoFit/>
          </a:bodyPr>
          <a:lstStyle/>
          <a:p>
            <a:r>
              <a:rPr lang="en-GB" sz="2400" b="1">
                <a:solidFill>
                  <a:schemeClr val="accent1"/>
                </a:solidFill>
                <a:latin typeface="+mj-lt"/>
                <a:ea typeface="Calibri Light"/>
                <a:cs typeface="Calibri Light"/>
              </a:rPr>
              <a:t>Each month, learners will attend online group virtual classroom sessions. </a:t>
            </a:r>
          </a:p>
          <a:p>
            <a:endParaRPr lang="en-GB" sz="2400" b="1">
              <a:solidFill>
                <a:schemeClr val="accent1"/>
              </a:solidFill>
              <a:latin typeface="+mj-lt"/>
            </a:endParaRPr>
          </a:p>
          <a:p>
            <a:r>
              <a:rPr lang="en-GB" sz="2400" b="1">
                <a:solidFill>
                  <a:schemeClr val="accent1"/>
                </a:solidFill>
                <a:latin typeface="+mj-lt"/>
                <a:cs typeface="Calibri Light"/>
              </a:rPr>
              <a:t>These are designed to be interactive and engaging sessions. </a:t>
            </a:r>
            <a:endParaRPr lang="en-GB" sz="2400" b="1">
              <a:solidFill>
                <a:schemeClr val="accent1"/>
              </a:solidFill>
              <a:latin typeface="+mj-lt"/>
            </a:endParaRPr>
          </a:p>
          <a:p>
            <a:endParaRPr lang="en-GB" sz="2400" b="1">
              <a:solidFill>
                <a:schemeClr val="accent1"/>
              </a:solidFill>
              <a:latin typeface="+mj-lt"/>
              <a:cs typeface="Calibri Light"/>
            </a:endParaRPr>
          </a:p>
        </p:txBody>
      </p:sp>
      <p:pic>
        <p:nvPicPr>
          <p:cNvPr id="5" name="Picture 4" descr="A group of children looking at a picture&#10;&#10;Description automatically generated">
            <a:extLst>
              <a:ext uri="{FF2B5EF4-FFF2-40B4-BE49-F238E27FC236}">
                <a16:creationId xmlns:a16="http://schemas.microsoft.com/office/drawing/2014/main" id="{FAFF037D-B37A-D17E-D350-7C82785B0F6B}"/>
              </a:ext>
            </a:extLst>
          </p:cNvPr>
          <p:cNvPicPr>
            <a:picLocks noChangeAspect="1"/>
          </p:cNvPicPr>
          <p:nvPr/>
        </p:nvPicPr>
        <p:blipFill>
          <a:blip r:embed="rId3"/>
          <a:stretch>
            <a:fillRect/>
          </a:stretch>
        </p:blipFill>
        <p:spPr>
          <a:xfrm>
            <a:off x="211667" y="1152216"/>
            <a:ext cx="4219223" cy="2380458"/>
          </a:xfrm>
          <a:prstGeom prst="rect">
            <a:avLst/>
          </a:prstGeom>
        </p:spPr>
      </p:pic>
      <p:pic>
        <p:nvPicPr>
          <p:cNvPr id="8" name="Picture 7" descr="A cloud in the sky&#10;&#10;Description automatically generated">
            <a:extLst>
              <a:ext uri="{FF2B5EF4-FFF2-40B4-BE49-F238E27FC236}">
                <a16:creationId xmlns:a16="http://schemas.microsoft.com/office/drawing/2014/main" id="{E80FD883-97A7-28C1-7F71-7EBF2C4CD8F4}"/>
              </a:ext>
            </a:extLst>
          </p:cNvPr>
          <p:cNvPicPr>
            <a:picLocks noChangeAspect="1"/>
          </p:cNvPicPr>
          <p:nvPr/>
        </p:nvPicPr>
        <p:blipFill>
          <a:blip r:embed="rId4"/>
          <a:stretch>
            <a:fillRect/>
          </a:stretch>
        </p:blipFill>
        <p:spPr>
          <a:xfrm>
            <a:off x="437444" y="3666578"/>
            <a:ext cx="3767668" cy="2248291"/>
          </a:xfrm>
          <a:prstGeom prst="rect">
            <a:avLst/>
          </a:prstGeom>
        </p:spPr>
      </p:pic>
      <p:pic>
        <p:nvPicPr>
          <p:cNvPr id="9" name="Picture 8" descr="A group of children playing outside&#10;&#10;Description automatically generated">
            <a:extLst>
              <a:ext uri="{FF2B5EF4-FFF2-40B4-BE49-F238E27FC236}">
                <a16:creationId xmlns:a16="http://schemas.microsoft.com/office/drawing/2014/main" id="{17B151CD-149B-2A82-BC41-814D058D1A25}"/>
              </a:ext>
            </a:extLst>
          </p:cNvPr>
          <p:cNvPicPr>
            <a:picLocks noChangeAspect="1"/>
          </p:cNvPicPr>
          <p:nvPr/>
        </p:nvPicPr>
        <p:blipFill>
          <a:blip r:embed="rId5"/>
          <a:stretch>
            <a:fillRect/>
          </a:stretch>
        </p:blipFill>
        <p:spPr>
          <a:xfrm>
            <a:off x="4653890" y="1552222"/>
            <a:ext cx="3505108" cy="1975556"/>
          </a:xfrm>
          <a:prstGeom prst="rect">
            <a:avLst/>
          </a:prstGeom>
        </p:spPr>
      </p:pic>
      <p:pic>
        <p:nvPicPr>
          <p:cNvPr id="10" name="Picture 9" descr="A light bulb on a chalkboard&#10;&#10;Description automatically generated">
            <a:extLst>
              <a:ext uri="{FF2B5EF4-FFF2-40B4-BE49-F238E27FC236}">
                <a16:creationId xmlns:a16="http://schemas.microsoft.com/office/drawing/2014/main" id="{52E9F31A-C658-ACBF-09BB-EED1560141E7}"/>
              </a:ext>
            </a:extLst>
          </p:cNvPr>
          <p:cNvPicPr>
            <a:picLocks noChangeAspect="1"/>
          </p:cNvPicPr>
          <p:nvPr/>
        </p:nvPicPr>
        <p:blipFill>
          <a:blip r:embed="rId6"/>
          <a:stretch>
            <a:fillRect/>
          </a:stretch>
        </p:blipFill>
        <p:spPr>
          <a:xfrm>
            <a:off x="4432766" y="3908778"/>
            <a:ext cx="3481691" cy="2003778"/>
          </a:xfrm>
          <a:prstGeom prst="rect">
            <a:avLst/>
          </a:prstGeom>
        </p:spPr>
      </p:pic>
    </p:spTree>
    <p:extLst>
      <p:ext uri="{BB962C8B-B14F-4D97-AF65-F5344CB8AC3E}">
        <p14:creationId xmlns:p14="http://schemas.microsoft.com/office/powerpoint/2010/main" val="517308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A4C82822-AB81-DFA5-36E2-483FC1E7884B}"/>
              </a:ext>
            </a:extLst>
          </p:cNvPr>
          <p:cNvGraphicFramePr/>
          <p:nvPr/>
        </p:nvGraphicFramePr>
        <p:xfrm>
          <a:off x="3456409" y="4719505"/>
          <a:ext cx="6110213" cy="1613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Content Placeholder 2">
            <a:extLst>
              <a:ext uri="{FF2B5EF4-FFF2-40B4-BE49-F238E27FC236}">
                <a16:creationId xmlns:a16="http://schemas.microsoft.com/office/drawing/2014/main" id="{2946E334-DB3E-1A2E-3085-D0194EC27985}"/>
              </a:ext>
            </a:extLst>
          </p:cNvPr>
          <p:cNvGraphicFramePr>
            <a:graphicFrameLocks/>
          </p:cNvGraphicFramePr>
          <p:nvPr/>
        </p:nvGraphicFramePr>
        <p:xfrm>
          <a:off x="780251" y="1776678"/>
          <a:ext cx="10937900" cy="27496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Graphic 3" descr="Handshake outline">
            <a:extLst>
              <a:ext uri="{FF2B5EF4-FFF2-40B4-BE49-F238E27FC236}">
                <a16:creationId xmlns:a16="http://schemas.microsoft.com/office/drawing/2014/main" id="{999C7400-129C-70AA-E479-BC9711C1850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07001" y="2256470"/>
            <a:ext cx="697118" cy="697118"/>
          </a:xfrm>
          <a:prstGeom prst="rect">
            <a:avLst/>
          </a:prstGeom>
        </p:spPr>
      </p:pic>
      <p:sp>
        <p:nvSpPr>
          <p:cNvPr id="6" name="Title 5">
            <a:extLst>
              <a:ext uri="{FF2B5EF4-FFF2-40B4-BE49-F238E27FC236}">
                <a16:creationId xmlns:a16="http://schemas.microsoft.com/office/drawing/2014/main" id="{3843396D-E897-7B27-A573-2C664A36CABA}"/>
              </a:ext>
            </a:extLst>
          </p:cNvPr>
          <p:cNvSpPr>
            <a:spLocks noGrp="1"/>
          </p:cNvSpPr>
          <p:nvPr>
            <p:ph type="title"/>
          </p:nvPr>
        </p:nvSpPr>
        <p:spPr>
          <a:xfrm>
            <a:off x="1700375" y="257890"/>
            <a:ext cx="9474792" cy="1325563"/>
          </a:xfrm>
        </p:spPr>
        <p:txBody>
          <a:bodyPr/>
          <a:lstStyle/>
          <a:p>
            <a:r>
              <a:rPr lang="en-GB" b="1">
                <a:latin typeface="Arial" panose="020B0604020202020204" pitchFamily="34" charset="0"/>
                <a:cs typeface="Arial" panose="020B0604020202020204" pitchFamily="34" charset="0"/>
              </a:rPr>
              <a:t>Code of conduct and expectations</a:t>
            </a:r>
          </a:p>
        </p:txBody>
      </p:sp>
    </p:spTree>
    <p:extLst>
      <p:ext uri="{BB962C8B-B14F-4D97-AF65-F5344CB8AC3E}">
        <p14:creationId xmlns:p14="http://schemas.microsoft.com/office/powerpoint/2010/main" val="338453631"/>
      </p:ext>
    </p:extLst>
  </p:cSld>
  <p:clrMapOvr>
    <a:masterClrMapping/>
  </p:clrMapOvr>
</p:sld>
</file>

<file path=ppt/theme/theme1.xml><?xml version="1.0" encoding="utf-8"?>
<a:theme xmlns:a="http://schemas.openxmlformats.org/drawingml/2006/main" name="Office Theme">
  <a:themeElements>
    <a:clrScheme name="BPN-OLP">
      <a:dk1>
        <a:srgbClr val="000000"/>
      </a:dk1>
      <a:lt1>
        <a:srgbClr val="FFFFFF"/>
      </a:lt1>
      <a:dk2>
        <a:srgbClr val="002855"/>
      </a:dk2>
      <a:lt2>
        <a:srgbClr val="D9D9D6"/>
      </a:lt2>
      <a:accent1>
        <a:srgbClr val="CE0F69"/>
      </a:accent1>
      <a:accent2>
        <a:srgbClr val="002855"/>
      </a:accent2>
      <a:accent3>
        <a:srgbClr val="0085CA"/>
      </a:accent3>
      <a:accent4>
        <a:srgbClr val="862550"/>
      </a:accent4>
      <a:accent5>
        <a:srgbClr val="97999B"/>
      </a:accent5>
      <a:accent6>
        <a:srgbClr val="3EB1C8"/>
      </a:accent6>
      <a:hlink>
        <a:srgbClr val="CE0F69"/>
      </a:hlink>
      <a:folHlink>
        <a:srgbClr val="AE24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PN-OLP">
      <a:dk1>
        <a:srgbClr val="000000"/>
      </a:dk1>
      <a:lt1>
        <a:srgbClr val="FFFFFF"/>
      </a:lt1>
      <a:dk2>
        <a:srgbClr val="002855"/>
      </a:dk2>
      <a:lt2>
        <a:srgbClr val="D9D9D6"/>
      </a:lt2>
      <a:accent1>
        <a:srgbClr val="CE0F69"/>
      </a:accent1>
      <a:accent2>
        <a:srgbClr val="002855"/>
      </a:accent2>
      <a:accent3>
        <a:srgbClr val="0085CA"/>
      </a:accent3>
      <a:accent4>
        <a:srgbClr val="862550"/>
      </a:accent4>
      <a:accent5>
        <a:srgbClr val="97999B"/>
      </a:accent5>
      <a:accent6>
        <a:srgbClr val="3EB1C8"/>
      </a:accent6>
      <a:hlink>
        <a:srgbClr val="CE0F69"/>
      </a:hlink>
      <a:folHlink>
        <a:srgbClr val="AE24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2021.potx" id="{B0D4E6B0-A4C7-4C4A-B0A2-71E096988CA7}" vid="{2826DCC8-0CE6-4600-A714-562B0B9E7C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08F3E12B5EAE45A5D96E9F47F0FB1B" ma:contentTypeVersion="18" ma:contentTypeDescription="Create a new document." ma:contentTypeScope="" ma:versionID="ac315799c1891a88b8d167bb46827832">
  <xsd:schema xmlns:xsd="http://www.w3.org/2001/XMLSchema" xmlns:xs="http://www.w3.org/2001/XMLSchema" xmlns:p="http://schemas.microsoft.com/office/2006/metadata/properties" xmlns:ns2="d3d0d9e9-3189-4f9a-aa9f-5b62dc374760" xmlns:ns3="9795c07c-4941-4da6-b486-faa2f3eea31c" targetNamespace="http://schemas.microsoft.com/office/2006/metadata/properties" ma:root="true" ma:fieldsID="2d846182603612ec7544a6c5dc4fbe70" ns2:_="" ns3:_="">
    <xsd:import namespace="d3d0d9e9-3189-4f9a-aa9f-5b62dc374760"/>
    <xsd:import namespace="9795c07c-4941-4da6-b486-faa2f3eea31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d0d9e9-3189-4f9a-aa9f-5b62dc3747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183ff7b-4be9-47d7-850a-4430587fd23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95c07c-4941-4da6-b486-faa2f3eea31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7c551e-f5e8-4bbd-b213-ae4ff63fb305}" ma:internalName="TaxCatchAll" ma:showField="CatchAllData" ma:web="9795c07c-4941-4da6-b486-faa2f3eea3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795c07c-4941-4da6-b486-faa2f3eea31c" xsi:nil="true"/>
    <lcf76f155ced4ddcb4097134ff3c332f xmlns="d3d0d9e9-3189-4f9a-aa9f-5b62dc37476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A90340B-1290-4F3E-B905-9E707D00A49C}">
  <ds:schemaRefs>
    <ds:schemaRef ds:uri="http://schemas.microsoft.com/sharepoint/v3/contenttype/forms"/>
  </ds:schemaRefs>
</ds:datastoreItem>
</file>

<file path=customXml/itemProps2.xml><?xml version="1.0" encoding="utf-8"?>
<ds:datastoreItem xmlns:ds="http://schemas.openxmlformats.org/officeDocument/2006/customXml" ds:itemID="{E7129C5B-0514-4558-BCB7-F9DCCADB3520}">
  <ds:schemaRefs>
    <ds:schemaRef ds:uri="9795c07c-4941-4da6-b486-faa2f3eea31c"/>
    <ds:schemaRef ds:uri="d3d0d9e9-3189-4f9a-aa9f-5b62dc3747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C8DA0D9-677A-445A-955D-3698A34D22F5}">
  <ds:schemaRefs>
    <ds:schemaRef ds:uri="1172766b-4d5a-4e44-917c-caea60eaddbe"/>
    <ds:schemaRef ds:uri="9795c07c-4941-4da6-b486-faa2f3eea31c"/>
    <ds:schemaRef ds:uri="d3d0d9e9-3189-4f9a-aa9f-5b62dc374760"/>
    <ds:schemaRef ds:uri="fbb5084e-937f-445a-b5f3-0ce9ff9fe3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22</Slides>
  <Notes>21</Notes>
  <HiddenSlides>0</HiddenSlide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Office Theme</vt:lpstr>
      <vt:lpstr>Office Theme</vt:lpstr>
      <vt:lpstr>Office Theme</vt:lpstr>
      <vt:lpstr>      </vt:lpstr>
      <vt:lpstr>Introduction </vt:lpstr>
      <vt:lpstr>What is an apprenticeship made up of? </vt:lpstr>
      <vt:lpstr>Overview of our early years level 2 and 3 apprenticeships</vt:lpstr>
      <vt:lpstr>What are the benefits of our early years apprenticeships? </vt:lpstr>
      <vt:lpstr>Early years apprenticeships – progression route </vt:lpstr>
      <vt:lpstr>Our Delivery Plan</vt:lpstr>
      <vt:lpstr>Virtual classrooms</vt:lpstr>
      <vt:lpstr>Code of conduct and expectations</vt:lpstr>
      <vt:lpstr>PowerPoint Presentation</vt:lpstr>
      <vt:lpstr>How confident are you with child development? </vt:lpstr>
      <vt:lpstr>What is child development? </vt:lpstr>
      <vt:lpstr>Can you identify the main areas of learning and development? </vt:lpstr>
      <vt:lpstr>How do children learn? </vt:lpstr>
      <vt:lpstr>Supporting development scenarios</vt:lpstr>
      <vt:lpstr>How are you feeling? </vt:lpstr>
      <vt:lpstr>What factors can you name that could impact on a child’s development? </vt:lpstr>
      <vt:lpstr>Scenarios </vt:lpstr>
      <vt:lpstr>How are you feeling? </vt:lpstr>
      <vt:lpstr>PowerPoint Presentation</vt:lpstr>
      <vt:lpstr>How confident are you now with child development? </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sharonmayers@gmail.com</dc:creator>
  <cp:revision>2</cp:revision>
  <dcterms:created xsi:type="dcterms:W3CDTF">2021-03-17T14:12:44Z</dcterms:created>
  <dcterms:modified xsi:type="dcterms:W3CDTF">2025-02-13T11:20:15Z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0x0101000608F3E12B5EAE45A5D96E9F47F0FB1B</vt:lpwstr>
  </property>
  <property fmtid="{D5CDD505-2E9C-101B-9397-08002B2CF9AE}" pid="3" name="MediaServiceImageTags">
    <vt:lpwstr/>
  </property>
</Properties>
</file>