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6" r:id="rId2"/>
    <p:sldId id="409" r:id="rId3"/>
    <p:sldId id="328" r:id="rId4"/>
    <p:sldId id="308" r:id="rId5"/>
    <p:sldId id="410" r:id="rId6"/>
    <p:sldId id="310" r:id="rId7"/>
    <p:sldId id="325" r:id="rId8"/>
    <p:sldId id="283" r:id="rId9"/>
    <p:sldId id="311" r:id="rId10"/>
    <p:sldId id="415" r:id="rId11"/>
    <p:sldId id="416" r:id="rId12"/>
    <p:sldId id="323" r:id="rId13"/>
    <p:sldId id="324" r:id="rId14"/>
    <p:sldId id="413" r:id="rId15"/>
    <p:sldId id="305" r:id="rId16"/>
    <p:sldId id="270" r:id="rId17"/>
    <p:sldId id="414"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67" d="100"/>
          <a:sy n="67" d="100"/>
        </p:scale>
        <p:origin x="6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48461-D180-421D-9E6B-D4AED7CB0F5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737EDD0F-1E4C-4DAA-BF54-83B9CC3C6F94}">
      <dgm:prSet phldrT="[Text]"/>
      <dgm:spPr/>
      <dgm:t>
        <a:bodyPr/>
        <a:lstStyle/>
        <a:p>
          <a:r>
            <a:rPr lang="en-GB" dirty="0"/>
            <a:t>Profile &amp; Audit</a:t>
          </a:r>
        </a:p>
      </dgm:t>
    </dgm:pt>
    <dgm:pt modelId="{A4DF523C-DD1D-4070-B823-CE51B5DB20B4}" type="parTrans" cxnId="{D62D38B3-44BE-4CBD-969D-B31DA971C51C}">
      <dgm:prSet/>
      <dgm:spPr/>
      <dgm:t>
        <a:bodyPr/>
        <a:lstStyle/>
        <a:p>
          <a:endParaRPr lang="en-GB"/>
        </a:p>
      </dgm:t>
    </dgm:pt>
    <dgm:pt modelId="{E435784A-472F-41B3-B6C5-C0DDCEB45374}" type="sibTrans" cxnId="{D62D38B3-44BE-4CBD-969D-B31DA971C51C}">
      <dgm:prSet/>
      <dgm:spPr/>
      <dgm:t>
        <a:bodyPr/>
        <a:lstStyle/>
        <a:p>
          <a:endParaRPr lang="en-GB"/>
        </a:p>
      </dgm:t>
    </dgm:pt>
    <dgm:pt modelId="{2150ACBF-A017-44F8-A283-558F831FEA20}">
      <dgm:prSet phldrT="[Text]" custT="1"/>
      <dgm:spPr/>
      <dgm:t>
        <a:bodyPr/>
        <a:lstStyle/>
        <a:p>
          <a:pPr>
            <a:buFont typeface="Arial" panose="020B0604020202020204" pitchFamily="34" charset="0"/>
            <a:buChar char="•"/>
          </a:pPr>
          <a:endParaRPr lang="en-GB" sz="1100" dirty="0"/>
        </a:p>
      </dgm:t>
    </dgm:pt>
    <dgm:pt modelId="{E7112685-3583-42E0-816A-18E87CCA8BF7}" type="parTrans" cxnId="{5972C58A-4191-4FDA-989C-B9EAE898E2D2}">
      <dgm:prSet/>
      <dgm:spPr/>
      <dgm:t>
        <a:bodyPr/>
        <a:lstStyle/>
        <a:p>
          <a:endParaRPr lang="en-GB"/>
        </a:p>
      </dgm:t>
    </dgm:pt>
    <dgm:pt modelId="{8DB8A6B6-E59F-471F-89C0-9CF70BBE1627}" type="sibTrans" cxnId="{5972C58A-4191-4FDA-989C-B9EAE898E2D2}">
      <dgm:prSet/>
      <dgm:spPr/>
      <dgm:t>
        <a:bodyPr/>
        <a:lstStyle/>
        <a:p>
          <a:endParaRPr lang="en-GB"/>
        </a:p>
      </dgm:t>
    </dgm:pt>
    <dgm:pt modelId="{8D33E876-B9FE-4035-A793-351CCE20199C}">
      <dgm:prSet phldrT="[Text]"/>
      <dgm:spPr/>
      <dgm:t>
        <a:bodyPr/>
        <a:lstStyle/>
        <a:p>
          <a:r>
            <a:rPr lang="en-GB" dirty="0"/>
            <a:t>Face-to-face</a:t>
          </a:r>
        </a:p>
      </dgm:t>
    </dgm:pt>
    <dgm:pt modelId="{61F50139-9E24-4B75-B49F-12E153E2AF63}" type="parTrans" cxnId="{1009EA8C-35C4-4E5E-930D-8C4413EA421A}">
      <dgm:prSet/>
      <dgm:spPr/>
      <dgm:t>
        <a:bodyPr/>
        <a:lstStyle/>
        <a:p>
          <a:endParaRPr lang="en-GB"/>
        </a:p>
      </dgm:t>
    </dgm:pt>
    <dgm:pt modelId="{FE642A68-7200-4CCF-AAAA-7C8BEFDA659E}" type="sibTrans" cxnId="{1009EA8C-35C4-4E5E-930D-8C4413EA421A}">
      <dgm:prSet/>
      <dgm:spPr/>
      <dgm:t>
        <a:bodyPr/>
        <a:lstStyle/>
        <a:p>
          <a:endParaRPr lang="en-GB"/>
        </a:p>
      </dgm:t>
    </dgm:pt>
    <dgm:pt modelId="{6108900E-1EAD-4EF2-802C-DB59818C455B}">
      <dgm:prSet phldrT="[Text]" custT="1"/>
      <dgm:spPr/>
      <dgm:t>
        <a:bodyPr/>
        <a:lstStyle/>
        <a:p>
          <a:pPr>
            <a:buFont typeface="Arial" panose="020B0604020202020204" pitchFamily="34" charset="0"/>
            <a:buChar char="•"/>
          </a:pPr>
          <a:endParaRPr lang="en-GB" sz="1100" dirty="0"/>
        </a:p>
      </dgm:t>
    </dgm:pt>
    <dgm:pt modelId="{00AE000F-5D28-4446-A987-2C516761CC63}" type="parTrans" cxnId="{C525A212-8A14-453A-9838-01F34204295F}">
      <dgm:prSet/>
      <dgm:spPr/>
      <dgm:t>
        <a:bodyPr/>
        <a:lstStyle/>
        <a:p>
          <a:endParaRPr lang="en-GB"/>
        </a:p>
      </dgm:t>
    </dgm:pt>
    <dgm:pt modelId="{8A835D7B-E421-48CF-A679-512CDE68FB8C}" type="sibTrans" cxnId="{C525A212-8A14-453A-9838-01F34204295F}">
      <dgm:prSet/>
      <dgm:spPr/>
      <dgm:t>
        <a:bodyPr/>
        <a:lstStyle/>
        <a:p>
          <a:endParaRPr lang="en-GB"/>
        </a:p>
      </dgm:t>
    </dgm:pt>
    <dgm:pt modelId="{D948B60B-277B-438A-AD7F-85D46A95EC45}">
      <dgm:prSet phldrT="[Text]"/>
      <dgm:spPr/>
      <dgm:t>
        <a:bodyPr/>
        <a:lstStyle/>
        <a:p>
          <a:r>
            <a:rPr lang="en-GB" dirty="0"/>
            <a:t>Online course</a:t>
          </a:r>
        </a:p>
      </dgm:t>
    </dgm:pt>
    <dgm:pt modelId="{C5C66EF5-984F-43C8-9C09-EF1EBF220314}" type="parTrans" cxnId="{DDDE876F-C4CA-4DBD-9A1B-761FED7470D7}">
      <dgm:prSet/>
      <dgm:spPr/>
      <dgm:t>
        <a:bodyPr/>
        <a:lstStyle/>
        <a:p>
          <a:endParaRPr lang="en-GB"/>
        </a:p>
      </dgm:t>
    </dgm:pt>
    <dgm:pt modelId="{E385D579-A436-4180-9F57-3A547731D7BD}" type="sibTrans" cxnId="{DDDE876F-C4CA-4DBD-9A1B-761FED7470D7}">
      <dgm:prSet/>
      <dgm:spPr/>
      <dgm:t>
        <a:bodyPr/>
        <a:lstStyle/>
        <a:p>
          <a:endParaRPr lang="en-GB"/>
        </a:p>
      </dgm:t>
    </dgm:pt>
    <dgm:pt modelId="{14D2813D-5FE2-466B-A8A5-51F7B24CEB2B}">
      <dgm:prSet phldrT="[Text]"/>
      <dgm:spPr/>
      <dgm:t>
        <a:bodyPr/>
        <a:lstStyle/>
        <a:p>
          <a:endParaRPr lang="en-GB" dirty="0"/>
        </a:p>
      </dgm:t>
    </dgm:pt>
    <dgm:pt modelId="{0FAAC8D4-D6F0-4BAD-854B-F4F31C93744D}" type="parTrans" cxnId="{C8EDE803-782C-468B-ACDE-5003267D723F}">
      <dgm:prSet/>
      <dgm:spPr/>
      <dgm:t>
        <a:bodyPr/>
        <a:lstStyle/>
        <a:p>
          <a:endParaRPr lang="en-GB"/>
        </a:p>
      </dgm:t>
    </dgm:pt>
    <dgm:pt modelId="{C09B3430-6AFA-41B0-9F7A-EA4043A0279E}" type="sibTrans" cxnId="{C8EDE803-782C-468B-ACDE-5003267D723F}">
      <dgm:prSet/>
      <dgm:spPr/>
      <dgm:t>
        <a:bodyPr/>
        <a:lstStyle/>
        <a:p>
          <a:endParaRPr lang="en-GB"/>
        </a:p>
      </dgm:t>
    </dgm:pt>
    <dgm:pt modelId="{682D36B6-180E-401B-8888-E348951877F8}">
      <dgm:prSet/>
      <dgm:spPr/>
      <dgm:t>
        <a:bodyPr/>
        <a:lstStyle/>
        <a:p>
          <a:r>
            <a:rPr lang="en-GB" dirty="0"/>
            <a:t>Formative Assessment Task</a:t>
          </a:r>
        </a:p>
      </dgm:t>
    </dgm:pt>
    <dgm:pt modelId="{DD522465-7658-4787-9CEF-87F9054B3B62}" type="parTrans" cxnId="{30D5DCEB-39AF-42F0-AC8E-B563DFC46E0C}">
      <dgm:prSet/>
      <dgm:spPr/>
      <dgm:t>
        <a:bodyPr/>
        <a:lstStyle/>
        <a:p>
          <a:endParaRPr lang="en-GB"/>
        </a:p>
      </dgm:t>
    </dgm:pt>
    <dgm:pt modelId="{26AD046C-E7E6-4969-8DEF-A62714577EA8}" type="sibTrans" cxnId="{30D5DCEB-39AF-42F0-AC8E-B563DFC46E0C}">
      <dgm:prSet/>
      <dgm:spPr/>
      <dgm:t>
        <a:bodyPr/>
        <a:lstStyle/>
        <a:p>
          <a:endParaRPr lang="en-GB"/>
        </a:p>
      </dgm:t>
    </dgm:pt>
    <dgm:pt modelId="{4D622C0F-CAD0-407B-8FD8-2EC60EC31FDA}">
      <dgm:prSet/>
      <dgm:spPr/>
      <dgm:t>
        <a:bodyPr/>
        <a:lstStyle/>
        <a:p>
          <a:r>
            <a:rPr lang="en-GB" dirty="0"/>
            <a:t>Profile Review</a:t>
          </a:r>
        </a:p>
      </dgm:t>
    </dgm:pt>
    <dgm:pt modelId="{40C8A2DB-6299-4DAE-93D9-237EB3C9735C}" type="parTrans" cxnId="{9013486B-8774-4D87-8C8D-5F134EE2EEAD}">
      <dgm:prSet/>
      <dgm:spPr/>
      <dgm:t>
        <a:bodyPr/>
        <a:lstStyle/>
        <a:p>
          <a:endParaRPr lang="en-GB"/>
        </a:p>
      </dgm:t>
    </dgm:pt>
    <dgm:pt modelId="{C4D5EE00-8AA8-4CA0-9705-322763C8BACE}" type="sibTrans" cxnId="{9013486B-8774-4D87-8C8D-5F134EE2EEAD}">
      <dgm:prSet/>
      <dgm:spPr/>
      <dgm:t>
        <a:bodyPr/>
        <a:lstStyle/>
        <a:p>
          <a:endParaRPr lang="en-GB"/>
        </a:p>
      </dgm:t>
    </dgm:pt>
    <dgm:pt modelId="{AA393164-C95A-4554-94F3-45A8FECE0A2C}">
      <dgm:prSet phldrT="[Text]"/>
      <dgm:spPr/>
      <dgm:t>
        <a:bodyPr/>
        <a:lstStyle/>
        <a:p>
          <a:endParaRPr lang="en-GB" dirty="0"/>
        </a:p>
      </dgm:t>
    </dgm:pt>
    <dgm:pt modelId="{F63ADC2B-DA0B-481A-8BFA-7171258CCE71}" type="parTrans" cxnId="{8A11506C-001C-413E-BDBF-830FB5F719DC}">
      <dgm:prSet/>
      <dgm:spPr/>
      <dgm:t>
        <a:bodyPr/>
        <a:lstStyle/>
        <a:p>
          <a:endParaRPr lang="en-GB"/>
        </a:p>
      </dgm:t>
    </dgm:pt>
    <dgm:pt modelId="{5160746B-C4B4-49D6-9101-A4D57B4A36A3}" type="sibTrans" cxnId="{8A11506C-001C-413E-BDBF-830FB5F719DC}">
      <dgm:prSet/>
      <dgm:spPr/>
      <dgm:t>
        <a:bodyPr/>
        <a:lstStyle/>
        <a:p>
          <a:endParaRPr lang="en-GB"/>
        </a:p>
      </dgm:t>
    </dgm:pt>
    <dgm:pt modelId="{3F27F039-25A9-430C-A685-F6D347AB614A}">
      <dgm:prSet phldrT="[Text]" custT="1"/>
      <dgm:spPr/>
      <dgm:t>
        <a:bodyPr/>
        <a:lstStyle/>
        <a:p>
          <a:pPr>
            <a:buFont typeface="Arial" panose="020B0604020202020204" pitchFamily="34" charset="0"/>
            <a:buChar char="•"/>
          </a:pPr>
          <a:endParaRPr lang="en-GB" sz="1100" dirty="0"/>
        </a:p>
      </dgm:t>
    </dgm:pt>
    <dgm:pt modelId="{2DC0D33E-8212-4D8C-8DB9-8D82D69A7D04}" type="parTrans" cxnId="{02D0547E-1D13-47A2-BCB0-2871BB6CF904}">
      <dgm:prSet/>
      <dgm:spPr/>
      <dgm:t>
        <a:bodyPr/>
        <a:lstStyle/>
        <a:p>
          <a:endParaRPr lang="en-GB"/>
        </a:p>
      </dgm:t>
    </dgm:pt>
    <dgm:pt modelId="{4E237473-975E-448C-B3B0-3988898EC980}" type="sibTrans" cxnId="{02D0547E-1D13-47A2-BCB0-2871BB6CF904}">
      <dgm:prSet/>
      <dgm:spPr/>
      <dgm:t>
        <a:bodyPr/>
        <a:lstStyle/>
        <a:p>
          <a:endParaRPr lang="en-GB"/>
        </a:p>
      </dgm:t>
    </dgm:pt>
    <dgm:pt modelId="{443E1400-90FD-4029-B8F8-066034D94CF5}" type="pres">
      <dgm:prSet presAssocID="{68B48461-D180-421D-9E6B-D4AED7CB0F52}" presName="Name0" presStyleCnt="0">
        <dgm:presLayoutVars>
          <dgm:dir/>
          <dgm:animLvl val="lvl"/>
          <dgm:resizeHandles val="exact"/>
        </dgm:presLayoutVars>
      </dgm:prSet>
      <dgm:spPr/>
    </dgm:pt>
    <dgm:pt modelId="{A9AE699C-938F-4ADA-96DD-A11286ED43D6}" type="pres">
      <dgm:prSet presAssocID="{68B48461-D180-421D-9E6B-D4AED7CB0F52}" presName="tSp" presStyleCnt="0"/>
      <dgm:spPr/>
    </dgm:pt>
    <dgm:pt modelId="{5F6495B9-B528-44A9-A899-399EE3429E57}" type="pres">
      <dgm:prSet presAssocID="{68B48461-D180-421D-9E6B-D4AED7CB0F52}" presName="bSp" presStyleCnt="0"/>
      <dgm:spPr/>
    </dgm:pt>
    <dgm:pt modelId="{D9CE5E33-4589-4D3C-8CFF-0E9E3725CB74}" type="pres">
      <dgm:prSet presAssocID="{68B48461-D180-421D-9E6B-D4AED7CB0F52}" presName="process" presStyleCnt="0"/>
      <dgm:spPr/>
    </dgm:pt>
    <dgm:pt modelId="{C3053354-D44E-4156-A9EE-298B84790E75}" type="pres">
      <dgm:prSet presAssocID="{737EDD0F-1E4C-4DAA-BF54-83B9CC3C6F94}" presName="composite1" presStyleCnt="0"/>
      <dgm:spPr/>
    </dgm:pt>
    <dgm:pt modelId="{A0B81813-1813-48EF-9F8F-98F03D889190}" type="pres">
      <dgm:prSet presAssocID="{737EDD0F-1E4C-4DAA-BF54-83B9CC3C6F94}" presName="dummyNode1" presStyleLbl="node1" presStyleIdx="0" presStyleCnt="5"/>
      <dgm:spPr/>
    </dgm:pt>
    <dgm:pt modelId="{02BBF4D7-AD77-41B2-B89E-5558599B908B}" type="pres">
      <dgm:prSet presAssocID="{737EDD0F-1E4C-4DAA-BF54-83B9CC3C6F94}" presName="childNode1" presStyleLbl="bgAcc1" presStyleIdx="0" presStyleCnt="5" custScaleY="142393">
        <dgm:presLayoutVars>
          <dgm:bulletEnabled val="1"/>
        </dgm:presLayoutVars>
      </dgm:prSet>
      <dgm:spPr/>
    </dgm:pt>
    <dgm:pt modelId="{FA897743-514E-49FB-815A-A8BF0A17D423}" type="pres">
      <dgm:prSet presAssocID="{737EDD0F-1E4C-4DAA-BF54-83B9CC3C6F94}" presName="childNode1tx" presStyleLbl="bgAcc1" presStyleIdx="0" presStyleCnt="5">
        <dgm:presLayoutVars>
          <dgm:bulletEnabled val="1"/>
        </dgm:presLayoutVars>
      </dgm:prSet>
      <dgm:spPr/>
    </dgm:pt>
    <dgm:pt modelId="{B62B7029-E1B0-4D34-BAEF-7E11AA940C65}" type="pres">
      <dgm:prSet presAssocID="{737EDD0F-1E4C-4DAA-BF54-83B9CC3C6F94}" presName="parentNode1" presStyleLbl="node1" presStyleIdx="0" presStyleCnt="5" custLinFactNeighborX="-230" custLinFactNeighborY="61970">
        <dgm:presLayoutVars>
          <dgm:chMax val="1"/>
          <dgm:bulletEnabled val="1"/>
        </dgm:presLayoutVars>
      </dgm:prSet>
      <dgm:spPr/>
    </dgm:pt>
    <dgm:pt modelId="{6E69A5FB-503F-47E4-91F7-5ACB31DF90AC}" type="pres">
      <dgm:prSet presAssocID="{737EDD0F-1E4C-4DAA-BF54-83B9CC3C6F94}" presName="connSite1" presStyleCnt="0"/>
      <dgm:spPr/>
    </dgm:pt>
    <dgm:pt modelId="{FB0CDB55-D1B3-4408-BD80-9B952CA512D8}" type="pres">
      <dgm:prSet presAssocID="{E435784A-472F-41B3-B6C5-C0DDCEB45374}" presName="Name9" presStyleLbl="sibTrans2D1" presStyleIdx="0" presStyleCnt="4"/>
      <dgm:spPr/>
    </dgm:pt>
    <dgm:pt modelId="{F711E0A4-F3C1-426F-BA86-06CF27357225}" type="pres">
      <dgm:prSet presAssocID="{8D33E876-B9FE-4035-A793-351CCE20199C}" presName="composite2" presStyleCnt="0"/>
      <dgm:spPr/>
    </dgm:pt>
    <dgm:pt modelId="{FD9D8755-1D0D-47DD-A6A8-7A292E558A29}" type="pres">
      <dgm:prSet presAssocID="{8D33E876-B9FE-4035-A793-351CCE20199C}" presName="dummyNode2" presStyleLbl="node1" presStyleIdx="0" presStyleCnt="5"/>
      <dgm:spPr/>
    </dgm:pt>
    <dgm:pt modelId="{29555CD6-BDF7-4C50-AD8F-8FED2B15E243}" type="pres">
      <dgm:prSet presAssocID="{8D33E876-B9FE-4035-A793-351CCE20199C}" presName="childNode2" presStyleLbl="bgAcc1" presStyleIdx="1" presStyleCnt="5" custScaleY="277389" custLinFactNeighborY="13535">
        <dgm:presLayoutVars>
          <dgm:bulletEnabled val="1"/>
        </dgm:presLayoutVars>
      </dgm:prSet>
      <dgm:spPr/>
    </dgm:pt>
    <dgm:pt modelId="{A8BF9AB4-0C01-4424-A348-DACB356771B6}" type="pres">
      <dgm:prSet presAssocID="{8D33E876-B9FE-4035-A793-351CCE20199C}" presName="childNode2tx" presStyleLbl="bgAcc1" presStyleIdx="1" presStyleCnt="5">
        <dgm:presLayoutVars>
          <dgm:bulletEnabled val="1"/>
        </dgm:presLayoutVars>
      </dgm:prSet>
      <dgm:spPr/>
    </dgm:pt>
    <dgm:pt modelId="{570736AB-CD3C-4F4D-AD9E-349CCE2BF2FB}" type="pres">
      <dgm:prSet presAssocID="{8D33E876-B9FE-4035-A793-351CCE20199C}" presName="parentNode2" presStyleLbl="node1" presStyleIdx="1" presStyleCnt="5" custLinFactY="-57122" custLinFactNeighborX="-3827" custLinFactNeighborY="-100000">
        <dgm:presLayoutVars>
          <dgm:chMax val="0"/>
          <dgm:bulletEnabled val="1"/>
        </dgm:presLayoutVars>
      </dgm:prSet>
      <dgm:spPr/>
    </dgm:pt>
    <dgm:pt modelId="{107058C5-EE27-4786-B484-6A1DA24CD38A}" type="pres">
      <dgm:prSet presAssocID="{8D33E876-B9FE-4035-A793-351CCE20199C}" presName="connSite2" presStyleCnt="0"/>
      <dgm:spPr/>
    </dgm:pt>
    <dgm:pt modelId="{B9EBB212-208F-48D3-B50D-B09A503A6E33}" type="pres">
      <dgm:prSet presAssocID="{FE642A68-7200-4CCF-AAAA-7C8BEFDA659E}" presName="Name18" presStyleLbl="sibTrans2D1" presStyleIdx="1" presStyleCnt="4"/>
      <dgm:spPr/>
    </dgm:pt>
    <dgm:pt modelId="{BED199E6-BBB0-4B9B-8686-8C983AE3D056}" type="pres">
      <dgm:prSet presAssocID="{D948B60B-277B-438A-AD7F-85D46A95EC45}" presName="composite1" presStyleCnt="0"/>
      <dgm:spPr/>
    </dgm:pt>
    <dgm:pt modelId="{6D2DBFF2-C1A4-4834-95BA-9FC93096B381}" type="pres">
      <dgm:prSet presAssocID="{D948B60B-277B-438A-AD7F-85D46A95EC45}" presName="dummyNode1" presStyleLbl="node1" presStyleIdx="1" presStyleCnt="5"/>
      <dgm:spPr/>
    </dgm:pt>
    <dgm:pt modelId="{C995D04A-9308-4189-9422-FE4EEA6F30F9}" type="pres">
      <dgm:prSet presAssocID="{D948B60B-277B-438A-AD7F-85D46A95EC45}" presName="childNode1" presStyleLbl="bgAcc1" presStyleIdx="2" presStyleCnt="5" custScaleY="264257">
        <dgm:presLayoutVars>
          <dgm:bulletEnabled val="1"/>
        </dgm:presLayoutVars>
      </dgm:prSet>
      <dgm:spPr/>
    </dgm:pt>
    <dgm:pt modelId="{8005F233-ACE7-4B65-A635-A24E3E183BB0}" type="pres">
      <dgm:prSet presAssocID="{D948B60B-277B-438A-AD7F-85D46A95EC45}" presName="childNode1tx" presStyleLbl="bgAcc1" presStyleIdx="2" presStyleCnt="5">
        <dgm:presLayoutVars>
          <dgm:bulletEnabled val="1"/>
        </dgm:presLayoutVars>
      </dgm:prSet>
      <dgm:spPr/>
    </dgm:pt>
    <dgm:pt modelId="{8D1E9DD3-D7D6-4DB0-9E0E-0F4836BAFA3B}" type="pres">
      <dgm:prSet presAssocID="{D948B60B-277B-438A-AD7F-85D46A95EC45}" presName="parentNode1" presStyleLbl="node1" presStyleIdx="2" presStyleCnt="5" custLinFactY="78001" custLinFactNeighborX="5134" custLinFactNeighborY="100000">
        <dgm:presLayoutVars>
          <dgm:chMax val="1"/>
          <dgm:bulletEnabled val="1"/>
        </dgm:presLayoutVars>
      </dgm:prSet>
      <dgm:spPr/>
    </dgm:pt>
    <dgm:pt modelId="{B9FBCF52-7C1B-43C9-B7A6-21ABD4256478}" type="pres">
      <dgm:prSet presAssocID="{D948B60B-277B-438A-AD7F-85D46A95EC45}" presName="connSite1" presStyleCnt="0"/>
      <dgm:spPr/>
    </dgm:pt>
    <dgm:pt modelId="{A54099E9-14F8-4BA4-8A04-C51252F33DE1}" type="pres">
      <dgm:prSet presAssocID="{E385D579-A436-4180-9F57-3A547731D7BD}" presName="Name9" presStyleLbl="sibTrans2D1" presStyleIdx="2" presStyleCnt="4"/>
      <dgm:spPr/>
    </dgm:pt>
    <dgm:pt modelId="{57F3B9B5-576F-4BBB-94B4-D9FA02BADD45}" type="pres">
      <dgm:prSet presAssocID="{682D36B6-180E-401B-8888-E348951877F8}" presName="composite2" presStyleCnt="0"/>
      <dgm:spPr/>
    </dgm:pt>
    <dgm:pt modelId="{99907B28-40C8-47C0-8556-2192C8D4F645}" type="pres">
      <dgm:prSet presAssocID="{682D36B6-180E-401B-8888-E348951877F8}" presName="dummyNode2" presStyleLbl="node1" presStyleIdx="2" presStyleCnt="5"/>
      <dgm:spPr/>
    </dgm:pt>
    <dgm:pt modelId="{701068F3-F629-491F-991A-0F1DA4671820}" type="pres">
      <dgm:prSet presAssocID="{682D36B6-180E-401B-8888-E348951877F8}" presName="childNode2" presStyleLbl="bgAcc1" presStyleIdx="3" presStyleCnt="5" custScaleY="169112" custLinFactNeighborY="26997">
        <dgm:presLayoutVars>
          <dgm:bulletEnabled val="1"/>
        </dgm:presLayoutVars>
      </dgm:prSet>
      <dgm:spPr/>
    </dgm:pt>
    <dgm:pt modelId="{1E340E97-4A55-45CF-9BE6-3F3A00FB07A6}" type="pres">
      <dgm:prSet presAssocID="{682D36B6-180E-401B-8888-E348951877F8}" presName="childNode2tx" presStyleLbl="bgAcc1" presStyleIdx="3" presStyleCnt="5">
        <dgm:presLayoutVars>
          <dgm:bulletEnabled val="1"/>
        </dgm:presLayoutVars>
      </dgm:prSet>
      <dgm:spPr/>
    </dgm:pt>
    <dgm:pt modelId="{DF820135-B23D-4714-81A4-41BDC40C081D}" type="pres">
      <dgm:prSet presAssocID="{682D36B6-180E-401B-8888-E348951877F8}" presName="parentNode2" presStyleLbl="node1" presStyleIdx="3" presStyleCnt="5">
        <dgm:presLayoutVars>
          <dgm:chMax val="0"/>
          <dgm:bulletEnabled val="1"/>
        </dgm:presLayoutVars>
      </dgm:prSet>
      <dgm:spPr/>
    </dgm:pt>
    <dgm:pt modelId="{6DFFD5B9-733E-4414-B6B7-18B9599C205D}" type="pres">
      <dgm:prSet presAssocID="{682D36B6-180E-401B-8888-E348951877F8}" presName="connSite2" presStyleCnt="0"/>
      <dgm:spPr/>
    </dgm:pt>
    <dgm:pt modelId="{B822B1CC-193F-4AC9-A7E5-C377963E0763}" type="pres">
      <dgm:prSet presAssocID="{26AD046C-E7E6-4969-8DEF-A62714577EA8}" presName="Name18" presStyleLbl="sibTrans2D1" presStyleIdx="3" presStyleCnt="4"/>
      <dgm:spPr/>
    </dgm:pt>
    <dgm:pt modelId="{12F189A4-04E7-407D-BF37-046D9B82A2E6}" type="pres">
      <dgm:prSet presAssocID="{4D622C0F-CAD0-407B-8FD8-2EC60EC31FDA}" presName="composite1" presStyleCnt="0"/>
      <dgm:spPr/>
    </dgm:pt>
    <dgm:pt modelId="{F786CCA4-E34B-4DE7-8F6B-16C1C09B4E5F}" type="pres">
      <dgm:prSet presAssocID="{4D622C0F-CAD0-407B-8FD8-2EC60EC31FDA}" presName="dummyNode1" presStyleLbl="node1" presStyleIdx="3" presStyleCnt="5"/>
      <dgm:spPr/>
    </dgm:pt>
    <dgm:pt modelId="{C15CD8FC-D2D1-4742-8725-F6ACAC801074}" type="pres">
      <dgm:prSet presAssocID="{4D622C0F-CAD0-407B-8FD8-2EC60EC31FDA}" presName="childNode1" presStyleLbl="bgAcc1" presStyleIdx="4" presStyleCnt="5" custScaleY="128652">
        <dgm:presLayoutVars>
          <dgm:bulletEnabled val="1"/>
        </dgm:presLayoutVars>
      </dgm:prSet>
      <dgm:spPr/>
    </dgm:pt>
    <dgm:pt modelId="{3265886C-6BC8-4D0F-9809-46ED8B68EDAA}" type="pres">
      <dgm:prSet presAssocID="{4D622C0F-CAD0-407B-8FD8-2EC60EC31FDA}" presName="childNode1tx" presStyleLbl="bgAcc1" presStyleIdx="4" presStyleCnt="5">
        <dgm:presLayoutVars>
          <dgm:bulletEnabled val="1"/>
        </dgm:presLayoutVars>
      </dgm:prSet>
      <dgm:spPr/>
    </dgm:pt>
    <dgm:pt modelId="{566363C6-F578-4DF2-B9A9-C6EAA5A8DA69}" type="pres">
      <dgm:prSet presAssocID="{4D622C0F-CAD0-407B-8FD8-2EC60EC31FDA}" presName="parentNode1" presStyleLbl="node1" presStyleIdx="4" presStyleCnt="5" custLinFactNeighborY="35648">
        <dgm:presLayoutVars>
          <dgm:chMax val="1"/>
          <dgm:bulletEnabled val="1"/>
        </dgm:presLayoutVars>
      </dgm:prSet>
      <dgm:spPr/>
    </dgm:pt>
    <dgm:pt modelId="{3D1E8ACC-444E-492A-B7BE-F3CEBD7E3C62}" type="pres">
      <dgm:prSet presAssocID="{4D622C0F-CAD0-407B-8FD8-2EC60EC31FDA}" presName="connSite1" presStyleCnt="0"/>
      <dgm:spPr/>
    </dgm:pt>
  </dgm:ptLst>
  <dgm:cxnLst>
    <dgm:cxn modelId="{C8EDE803-782C-468B-ACDE-5003267D723F}" srcId="{D948B60B-277B-438A-AD7F-85D46A95EC45}" destId="{14D2813D-5FE2-466B-A8A5-51F7B24CEB2B}" srcOrd="0" destOrd="0" parTransId="{0FAAC8D4-D6F0-4BAD-854B-F4F31C93744D}" sibTransId="{C09B3430-6AFA-41B0-9F7A-EA4043A0279E}"/>
    <dgm:cxn modelId="{93DE3B05-9045-409A-AF4F-65E69A6D0D68}" type="presOf" srcId="{3F27F039-25A9-430C-A685-F6D347AB614A}" destId="{A8BF9AB4-0C01-4424-A348-DACB356771B6}" srcOrd="1" destOrd="1" presId="urn:microsoft.com/office/officeart/2005/8/layout/hProcess4"/>
    <dgm:cxn modelId="{7767D906-27E2-4173-A3E7-5D3A3B40F7B1}" type="presOf" srcId="{3F27F039-25A9-430C-A685-F6D347AB614A}" destId="{29555CD6-BDF7-4C50-AD8F-8FED2B15E243}" srcOrd="0" destOrd="1" presId="urn:microsoft.com/office/officeart/2005/8/layout/hProcess4"/>
    <dgm:cxn modelId="{C525A212-8A14-453A-9838-01F34204295F}" srcId="{8D33E876-B9FE-4035-A793-351CCE20199C}" destId="{6108900E-1EAD-4EF2-802C-DB59818C455B}" srcOrd="0" destOrd="0" parTransId="{00AE000F-5D28-4446-A987-2C516761CC63}" sibTransId="{8A835D7B-E421-48CF-A679-512CDE68FB8C}"/>
    <dgm:cxn modelId="{67B09619-3C86-4FCA-8AFD-B2978358680D}" type="presOf" srcId="{AA393164-C95A-4554-94F3-45A8FECE0A2C}" destId="{C995D04A-9308-4189-9422-FE4EEA6F30F9}" srcOrd="0" destOrd="1" presId="urn:microsoft.com/office/officeart/2005/8/layout/hProcess4"/>
    <dgm:cxn modelId="{CEFF5827-6CBA-47FC-8386-412ECA1169A8}" type="presOf" srcId="{68B48461-D180-421D-9E6B-D4AED7CB0F52}" destId="{443E1400-90FD-4029-B8F8-066034D94CF5}" srcOrd="0" destOrd="0" presId="urn:microsoft.com/office/officeart/2005/8/layout/hProcess4"/>
    <dgm:cxn modelId="{3B1F4428-212F-47C8-B85B-92426697936D}" type="presOf" srcId="{682D36B6-180E-401B-8888-E348951877F8}" destId="{DF820135-B23D-4714-81A4-41BDC40C081D}" srcOrd="0" destOrd="0" presId="urn:microsoft.com/office/officeart/2005/8/layout/hProcess4"/>
    <dgm:cxn modelId="{7D53BA28-F01B-46F6-9C97-8F77135B776F}" type="presOf" srcId="{14D2813D-5FE2-466B-A8A5-51F7B24CEB2B}" destId="{8005F233-ACE7-4B65-A635-A24E3E183BB0}" srcOrd="1" destOrd="0" presId="urn:microsoft.com/office/officeart/2005/8/layout/hProcess4"/>
    <dgm:cxn modelId="{64D4A133-0B76-4451-B394-75DD8B582A38}" type="presOf" srcId="{2150ACBF-A017-44F8-A283-558F831FEA20}" destId="{02BBF4D7-AD77-41B2-B89E-5558599B908B}" srcOrd="0" destOrd="0" presId="urn:microsoft.com/office/officeart/2005/8/layout/hProcess4"/>
    <dgm:cxn modelId="{B0914A5E-78C1-4A3D-83E4-8D01D20D42C9}" type="presOf" srcId="{26AD046C-E7E6-4969-8DEF-A62714577EA8}" destId="{B822B1CC-193F-4AC9-A7E5-C377963E0763}" srcOrd="0" destOrd="0" presId="urn:microsoft.com/office/officeart/2005/8/layout/hProcess4"/>
    <dgm:cxn modelId="{BF11486A-2D14-444F-9A82-4C580A9D1F31}" type="presOf" srcId="{D948B60B-277B-438A-AD7F-85D46A95EC45}" destId="{8D1E9DD3-D7D6-4DB0-9E0E-0F4836BAFA3B}" srcOrd="0" destOrd="0" presId="urn:microsoft.com/office/officeart/2005/8/layout/hProcess4"/>
    <dgm:cxn modelId="{9013486B-8774-4D87-8C8D-5F134EE2EEAD}" srcId="{68B48461-D180-421D-9E6B-D4AED7CB0F52}" destId="{4D622C0F-CAD0-407B-8FD8-2EC60EC31FDA}" srcOrd="4" destOrd="0" parTransId="{40C8A2DB-6299-4DAE-93D9-237EB3C9735C}" sibTransId="{C4D5EE00-8AA8-4CA0-9705-322763C8BACE}"/>
    <dgm:cxn modelId="{8A11506C-001C-413E-BDBF-830FB5F719DC}" srcId="{D948B60B-277B-438A-AD7F-85D46A95EC45}" destId="{AA393164-C95A-4554-94F3-45A8FECE0A2C}" srcOrd="1" destOrd="0" parTransId="{F63ADC2B-DA0B-481A-8BFA-7171258CCE71}" sibTransId="{5160746B-C4B4-49D6-9101-A4D57B4A36A3}"/>
    <dgm:cxn modelId="{0FEA796F-5909-4BA4-B488-D3E30FE7961E}" type="presOf" srcId="{2150ACBF-A017-44F8-A283-558F831FEA20}" destId="{FA897743-514E-49FB-815A-A8BF0A17D423}" srcOrd="1" destOrd="0" presId="urn:microsoft.com/office/officeart/2005/8/layout/hProcess4"/>
    <dgm:cxn modelId="{DDDE876F-C4CA-4DBD-9A1B-761FED7470D7}" srcId="{68B48461-D180-421D-9E6B-D4AED7CB0F52}" destId="{D948B60B-277B-438A-AD7F-85D46A95EC45}" srcOrd="2" destOrd="0" parTransId="{C5C66EF5-984F-43C8-9C09-EF1EBF220314}" sibTransId="{E385D579-A436-4180-9F57-3A547731D7BD}"/>
    <dgm:cxn modelId="{A081E67A-7F27-469C-A9E0-C1A6B25E12B8}" type="presOf" srcId="{14D2813D-5FE2-466B-A8A5-51F7B24CEB2B}" destId="{C995D04A-9308-4189-9422-FE4EEA6F30F9}" srcOrd="0" destOrd="0" presId="urn:microsoft.com/office/officeart/2005/8/layout/hProcess4"/>
    <dgm:cxn modelId="{02D0547E-1D13-47A2-BCB0-2871BB6CF904}" srcId="{8D33E876-B9FE-4035-A793-351CCE20199C}" destId="{3F27F039-25A9-430C-A685-F6D347AB614A}" srcOrd="1" destOrd="0" parTransId="{2DC0D33E-8212-4D8C-8DB9-8D82D69A7D04}" sibTransId="{4E237473-975E-448C-B3B0-3988898EC980}"/>
    <dgm:cxn modelId="{D17CF181-0872-419E-8458-C9822BB5D168}" type="presOf" srcId="{E435784A-472F-41B3-B6C5-C0DDCEB45374}" destId="{FB0CDB55-D1B3-4408-BD80-9B952CA512D8}" srcOrd="0" destOrd="0" presId="urn:microsoft.com/office/officeart/2005/8/layout/hProcess4"/>
    <dgm:cxn modelId="{5972C58A-4191-4FDA-989C-B9EAE898E2D2}" srcId="{737EDD0F-1E4C-4DAA-BF54-83B9CC3C6F94}" destId="{2150ACBF-A017-44F8-A283-558F831FEA20}" srcOrd="0" destOrd="0" parTransId="{E7112685-3583-42E0-816A-18E87CCA8BF7}" sibTransId="{8DB8A6B6-E59F-471F-89C0-9CF70BBE1627}"/>
    <dgm:cxn modelId="{1009EA8C-35C4-4E5E-930D-8C4413EA421A}" srcId="{68B48461-D180-421D-9E6B-D4AED7CB0F52}" destId="{8D33E876-B9FE-4035-A793-351CCE20199C}" srcOrd="1" destOrd="0" parTransId="{61F50139-9E24-4B75-B49F-12E153E2AF63}" sibTransId="{FE642A68-7200-4CCF-AAAA-7C8BEFDA659E}"/>
    <dgm:cxn modelId="{2EFBC597-983E-4AFA-98FD-124F7FA640F7}" type="presOf" srcId="{8D33E876-B9FE-4035-A793-351CCE20199C}" destId="{570736AB-CD3C-4F4D-AD9E-349CCE2BF2FB}" srcOrd="0" destOrd="0" presId="urn:microsoft.com/office/officeart/2005/8/layout/hProcess4"/>
    <dgm:cxn modelId="{D62D38B3-44BE-4CBD-969D-B31DA971C51C}" srcId="{68B48461-D180-421D-9E6B-D4AED7CB0F52}" destId="{737EDD0F-1E4C-4DAA-BF54-83B9CC3C6F94}" srcOrd="0" destOrd="0" parTransId="{A4DF523C-DD1D-4070-B823-CE51B5DB20B4}" sibTransId="{E435784A-472F-41B3-B6C5-C0DDCEB45374}"/>
    <dgm:cxn modelId="{D49F51BB-C9F7-417E-A43E-D99C928442B4}" type="presOf" srcId="{4D622C0F-CAD0-407B-8FD8-2EC60EC31FDA}" destId="{566363C6-F578-4DF2-B9A9-C6EAA5A8DA69}" srcOrd="0" destOrd="0" presId="urn:microsoft.com/office/officeart/2005/8/layout/hProcess4"/>
    <dgm:cxn modelId="{9C85D6C9-D254-44EF-B65A-426800546269}" type="presOf" srcId="{6108900E-1EAD-4EF2-802C-DB59818C455B}" destId="{29555CD6-BDF7-4C50-AD8F-8FED2B15E243}" srcOrd="0" destOrd="0" presId="urn:microsoft.com/office/officeart/2005/8/layout/hProcess4"/>
    <dgm:cxn modelId="{574F91D0-576C-4E3D-B85F-1982C5071488}" type="presOf" srcId="{AA393164-C95A-4554-94F3-45A8FECE0A2C}" destId="{8005F233-ACE7-4B65-A635-A24E3E183BB0}" srcOrd="1" destOrd="1" presId="urn:microsoft.com/office/officeart/2005/8/layout/hProcess4"/>
    <dgm:cxn modelId="{034B8DD1-65FA-4EFE-B34E-5F939F144077}" type="presOf" srcId="{E385D579-A436-4180-9F57-3A547731D7BD}" destId="{A54099E9-14F8-4BA4-8A04-C51252F33DE1}" srcOrd="0" destOrd="0" presId="urn:microsoft.com/office/officeart/2005/8/layout/hProcess4"/>
    <dgm:cxn modelId="{D35086DF-288C-4FB7-A688-D5EA96833644}" type="presOf" srcId="{FE642A68-7200-4CCF-AAAA-7C8BEFDA659E}" destId="{B9EBB212-208F-48D3-B50D-B09A503A6E33}" srcOrd="0" destOrd="0" presId="urn:microsoft.com/office/officeart/2005/8/layout/hProcess4"/>
    <dgm:cxn modelId="{30D5DCEB-39AF-42F0-AC8E-B563DFC46E0C}" srcId="{68B48461-D180-421D-9E6B-D4AED7CB0F52}" destId="{682D36B6-180E-401B-8888-E348951877F8}" srcOrd="3" destOrd="0" parTransId="{DD522465-7658-4787-9CEF-87F9054B3B62}" sibTransId="{26AD046C-E7E6-4969-8DEF-A62714577EA8}"/>
    <dgm:cxn modelId="{6FFE5DF5-2936-4D74-ADD3-6128DE9BE1BF}" type="presOf" srcId="{6108900E-1EAD-4EF2-802C-DB59818C455B}" destId="{A8BF9AB4-0C01-4424-A348-DACB356771B6}" srcOrd="1" destOrd="0" presId="urn:microsoft.com/office/officeart/2005/8/layout/hProcess4"/>
    <dgm:cxn modelId="{F87545FE-F11B-4E55-8392-0C2B590A948D}" type="presOf" srcId="{737EDD0F-1E4C-4DAA-BF54-83B9CC3C6F94}" destId="{B62B7029-E1B0-4D34-BAEF-7E11AA940C65}" srcOrd="0" destOrd="0" presId="urn:microsoft.com/office/officeart/2005/8/layout/hProcess4"/>
    <dgm:cxn modelId="{B252B2CC-EA74-4B5B-81F5-8A6E4902ABA5}" type="presParOf" srcId="{443E1400-90FD-4029-B8F8-066034D94CF5}" destId="{A9AE699C-938F-4ADA-96DD-A11286ED43D6}" srcOrd="0" destOrd="0" presId="urn:microsoft.com/office/officeart/2005/8/layout/hProcess4"/>
    <dgm:cxn modelId="{887F8EE0-D1EA-4905-BBB7-B152DE1B1C2E}" type="presParOf" srcId="{443E1400-90FD-4029-B8F8-066034D94CF5}" destId="{5F6495B9-B528-44A9-A899-399EE3429E57}" srcOrd="1" destOrd="0" presId="urn:microsoft.com/office/officeart/2005/8/layout/hProcess4"/>
    <dgm:cxn modelId="{0A336E45-494A-4F8D-8092-29FADE3BE0FD}" type="presParOf" srcId="{443E1400-90FD-4029-B8F8-066034D94CF5}" destId="{D9CE5E33-4589-4D3C-8CFF-0E9E3725CB74}" srcOrd="2" destOrd="0" presId="urn:microsoft.com/office/officeart/2005/8/layout/hProcess4"/>
    <dgm:cxn modelId="{66980B6C-43C3-41E7-85F8-FA26F1399920}" type="presParOf" srcId="{D9CE5E33-4589-4D3C-8CFF-0E9E3725CB74}" destId="{C3053354-D44E-4156-A9EE-298B84790E75}" srcOrd="0" destOrd="0" presId="urn:microsoft.com/office/officeart/2005/8/layout/hProcess4"/>
    <dgm:cxn modelId="{4AB98650-BD75-49D8-9BC7-8FAA2FB35E99}" type="presParOf" srcId="{C3053354-D44E-4156-A9EE-298B84790E75}" destId="{A0B81813-1813-48EF-9F8F-98F03D889190}" srcOrd="0" destOrd="0" presId="urn:microsoft.com/office/officeart/2005/8/layout/hProcess4"/>
    <dgm:cxn modelId="{B8F6695C-BB17-44CC-A042-5F11976EE9E7}" type="presParOf" srcId="{C3053354-D44E-4156-A9EE-298B84790E75}" destId="{02BBF4D7-AD77-41B2-B89E-5558599B908B}" srcOrd="1" destOrd="0" presId="urn:microsoft.com/office/officeart/2005/8/layout/hProcess4"/>
    <dgm:cxn modelId="{23A06917-D60C-4573-904D-354A9F61C4DA}" type="presParOf" srcId="{C3053354-D44E-4156-A9EE-298B84790E75}" destId="{FA897743-514E-49FB-815A-A8BF0A17D423}" srcOrd="2" destOrd="0" presId="urn:microsoft.com/office/officeart/2005/8/layout/hProcess4"/>
    <dgm:cxn modelId="{2B5C0097-45F8-4C4C-971A-5D2B5EAFC1BF}" type="presParOf" srcId="{C3053354-D44E-4156-A9EE-298B84790E75}" destId="{B62B7029-E1B0-4D34-BAEF-7E11AA940C65}" srcOrd="3" destOrd="0" presId="urn:microsoft.com/office/officeart/2005/8/layout/hProcess4"/>
    <dgm:cxn modelId="{FCB6F39E-F876-4792-ABC8-5B47F0CF75C8}" type="presParOf" srcId="{C3053354-D44E-4156-A9EE-298B84790E75}" destId="{6E69A5FB-503F-47E4-91F7-5ACB31DF90AC}" srcOrd="4" destOrd="0" presId="urn:microsoft.com/office/officeart/2005/8/layout/hProcess4"/>
    <dgm:cxn modelId="{534AE0C0-BF79-4799-836B-D1BA1CF7A010}" type="presParOf" srcId="{D9CE5E33-4589-4D3C-8CFF-0E9E3725CB74}" destId="{FB0CDB55-D1B3-4408-BD80-9B952CA512D8}" srcOrd="1" destOrd="0" presId="urn:microsoft.com/office/officeart/2005/8/layout/hProcess4"/>
    <dgm:cxn modelId="{17AE7E07-6486-4063-AF49-11EE0BD42FD3}" type="presParOf" srcId="{D9CE5E33-4589-4D3C-8CFF-0E9E3725CB74}" destId="{F711E0A4-F3C1-426F-BA86-06CF27357225}" srcOrd="2" destOrd="0" presId="urn:microsoft.com/office/officeart/2005/8/layout/hProcess4"/>
    <dgm:cxn modelId="{0DC1DAC1-91C8-4E16-9981-71F8098AD52C}" type="presParOf" srcId="{F711E0A4-F3C1-426F-BA86-06CF27357225}" destId="{FD9D8755-1D0D-47DD-A6A8-7A292E558A29}" srcOrd="0" destOrd="0" presId="urn:microsoft.com/office/officeart/2005/8/layout/hProcess4"/>
    <dgm:cxn modelId="{B1F9EA56-27E7-4075-AB87-94525DDD4171}" type="presParOf" srcId="{F711E0A4-F3C1-426F-BA86-06CF27357225}" destId="{29555CD6-BDF7-4C50-AD8F-8FED2B15E243}" srcOrd="1" destOrd="0" presId="urn:microsoft.com/office/officeart/2005/8/layout/hProcess4"/>
    <dgm:cxn modelId="{BACB1B6A-72E1-4698-8D8E-D193BE4CC0CB}" type="presParOf" srcId="{F711E0A4-F3C1-426F-BA86-06CF27357225}" destId="{A8BF9AB4-0C01-4424-A348-DACB356771B6}" srcOrd="2" destOrd="0" presId="urn:microsoft.com/office/officeart/2005/8/layout/hProcess4"/>
    <dgm:cxn modelId="{594C29F2-9CBF-4EF7-A659-E342BAB98E4C}" type="presParOf" srcId="{F711E0A4-F3C1-426F-BA86-06CF27357225}" destId="{570736AB-CD3C-4F4D-AD9E-349CCE2BF2FB}" srcOrd="3" destOrd="0" presId="urn:microsoft.com/office/officeart/2005/8/layout/hProcess4"/>
    <dgm:cxn modelId="{C684CCB1-A281-4762-B48A-2286A37D3E7A}" type="presParOf" srcId="{F711E0A4-F3C1-426F-BA86-06CF27357225}" destId="{107058C5-EE27-4786-B484-6A1DA24CD38A}" srcOrd="4" destOrd="0" presId="urn:microsoft.com/office/officeart/2005/8/layout/hProcess4"/>
    <dgm:cxn modelId="{1FEBB4FB-BE08-4537-B779-0A3EDEC2805E}" type="presParOf" srcId="{D9CE5E33-4589-4D3C-8CFF-0E9E3725CB74}" destId="{B9EBB212-208F-48D3-B50D-B09A503A6E33}" srcOrd="3" destOrd="0" presId="urn:microsoft.com/office/officeart/2005/8/layout/hProcess4"/>
    <dgm:cxn modelId="{B8A0DFAC-2D03-4C74-95B5-034B375AECB8}" type="presParOf" srcId="{D9CE5E33-4589-4D3C-8CFF-0E9E3725CB74}" destId="{BED199E6-BBB0-4B9B-8686-8C983AE3D056}" srcOrd="4" destOrd="0" presId="urn:microsoft.com/office/officeart/2005/8/layout/hProcess4"/>
    <dgm:cxn modelId="{1B25DD7D-D25F-4D44-8453-A362BAB1BF0B}" type="presParOf" srcId="{BED199E6-BBB0-4B9B-8686-8C983AE3D056}" destId="{6D2DBFF2-C1A4-4834-95BA-9FC93096B381}" srcOrd="0" destOrd="0" presId="urn:microsoft.com/office/officeart/2005/8/layout/hProcess4"/>
    <dgm:cxn modelId="{6B38CC4E-BEBF-4024-9D6B-281C5FD3C6C3}" type="presParOf" srcId="{BED199E6-BBB0-4B9B-8686-8C983AE3D056}" destId="{C995D04A-9308-4189-9422-FE4EEA6F30F9}" srcOrd="1" destOrd="0" presId="urn:microsoft.com/office/officeart/2005/8/layout/hProcess4"/>
    <dgm:cxn modelId="{824A6FFF-1FDD-40EF-B255-F1FCD9DF5DD7}" type="presParOf" srcId="{BED199E6-BBB0-4B9B-8686-8C983AE3D056}" destId="{8005F233-ACE7-4B65-A635-A24E3E183BB0}" srcOrd="2" destOrd="0" presId="urn:microsoft.com/office/officeart/2005/8/layout/hProcess4"/>
    <dgm:cxn modelId="{F73E39BF-7232-4D1B-B1F5-03C28CE564E1}" type="presParOf" srcId="{BED199E6-BBB0-4B9B-8686-8C983AE3D056}" destId="{8D1E9DD3-D7D6-4DB0-9E0E-0F4836BAFA3B}" srcOrd="3" destOrd="0" presId="urn:microsoft.com/office/officeart/2005/8/layout/hProcess4"/>
    <dgm:cxn modelId="{F3CFEE44-6314-4340-BF1D-4B7115A073D4}" type="presParOf" srcId="{BED199E6-BBB0-4B9B-8686-8C983AE3D056}" destId="{B9FBCF52-7C1B-43C9-B7A6-21ABD4256478}" srcOrd="4" destOrd="0" presId="urn:microsoft.com/office/officeart/2005/8/layout/hProcess4"/>
    <dgm:cxn modelId="{B4874598-10AD-4092-BF4E-D946D3D350A9}" type="presParOf" srcId="{D9CE5E33-4589-4D3C-8CFF-0E9E3725CB74}" destId="{A54099E9-14F8-4BA4-8A04-C51252F33DE1}" srcOrd="5" destOrd="0" presId="urn:microsoft.com/office/officeart/2005/8/layout/hProcess4"/>
    <dgm:cxn modelId="{35C9E6ED-4ABC-44E6-B872-35B1323DA782}" type="presParOf" srcId="{D9CE5E33-4589-4D3C-8CFF-0E9E3725CB74}" destId="{57F3B9B5-576F-4BBB-94B4-D9FA02BADD45}" srcOrd="6" destOrd="0" presId="urn:microsoft.com/office/officeart/2005/8/layout/hProcess4"/>
    <dgm:cxn modelId="{321A4B0F-E0B9-45E4-BFEE-6BAF32591428}" type="presParOf" srcId="{57F3B9B5-576F-4BBB-94B4-D9FA02BADD45}" destId="{99907B28-40C8-47C0-8556-2192C8D4F645}" srcOrd="0" destOrd="0" presId="urn:microsoft.com/office/officeart/2005/8/layout/hProcess4"/>
    <dgm:cxn modelId="{3C916AF6-0E25-4167-8F3A-68FF46D6F606}" type="presParOf" srcId="{57F3B9B5-576F-4BBB-94B4-D9FA02BADD45}" destId="{701068F3-F629-491F-991A-0F1DA4671820}" srcOrd="1" destOrd="0" presId="urn:microsoft.com/office/officeart/2005/8/layout/hProcess4"/>
    <dgm:cxn modelId="{E24B3E64-4CD3-4C6C-A91F-713CE6DEB67E}" type="presParOf" srcId="{57F3B9B5-576F-4BBB-94B4-D9FA02BADD45}" destId="{1E340E97-4A55-45CF-9BE6-3F3A00FB07A6}" srcOrd="2" destOrd="0" presId="urn:microsoft.com/office/officeart/2005/8/layout/hProcess4"/>
    <dgm:cxn modelId="{51D5A5BC-F55D-4257-9E14-2751B527A522}" type="presParOf" srcId="{57F3B9B5-576F-4BBB-94B4-D9FA02BADD45}" destId="{DF820135-B23D-4714-81A4-41BDC40C081D}" srcOrd="3" destOrd="0" presId="urn:microsoft.com/office/officeart/2005/8/layout/hProcess4"/>
    <dgm:cxn modelId="{97D3AAF3-E710-46A2-9CE4-B720DE994E41}" type="presParOf" srcId="{57F3B9B5-576F-4BBB-94B4-D9FA02BADD45}" destId="{6DFFD5B9-733E-4414-B6B7-18B9599C205D}" srcOrd="4" destOrd="0" presId="urn:microsoft.com/office/officeart/2005/8/layout/hProcess4"/>
    <dgm:cxn modelId="{F93BBC62-1530-451C-8D21-A14AF96BBCD9}" type="presParOf" srcId="{D9CE5E33-4589-4D3C-8CFF-0E9E3725CB74}" destId="{B822B1CC-193F-4AC9-A7E5-C377963E0763}" srcOrd="7" destOrd="0" presId="urn:microsoft.com/office/officeart/2005/8/layout/hProcess4"/>
    <dgm:cxn modelId="{AD8633D3-BF70-484B-86B9-C472CB897D92}" type="presParOf" srcId="{D9CE5E33-4589-4D3C-8CFF-0E9E3725CB74}" destId="{12F189A4-04E7-407D-BF37-046D9B82A2E6}" srcOrd="8" destOrd="0" presId="urn:microsoft.com/office/officeart/2005/8/layout/hProcess4"/>
    <dgm:cxn modelId="{09487D35-9D49-447D-908F-1EF5E1539AC6}" type="presParOf" srcId="{12F189A4-04E7-407D-BF37-046D9B82A2E6}" destId="{F786CCA4-E34B-4DE7-8F6B-16C1C09B4E5F}" srcOrd="0" destOrd="0" presId="urn:microsoft.com/office/officeart/2005/8/layout/hProcess4"/>
    <dgm:cxn modelId="{96091517-FF85-4424-9D7D-4BB218A44772}" type="presParOf" srcId="{12F189A4-04E7-407D-BF37-046D9B82A2E6}" destId="{C15CD8FC-D2D1-4742-8725-F6ACAC801074}" srcOrd="1" destOrd="0" presId="urn:microsoft.com/office/officeart/2005/8/layout/hProcess4"/>
    <dgm:cxn modelId="{19144DE3-1E82-4430-833E-12EDA74C1BAD}" type="presParOf" srcId="{12F189A4-04E7-407D-BF37-046D9B82A2E6}" destId="{3265886C-6BC8-4D0F-9809-46ED8B68EDAA}" srcOrd="2" destOrd="0" presId="urn:microsoft.com/office/officeart/2005/8/layout/hProcess4"/>
    <dgm:cxn modelId="{EC728BE1-888D-46E6-8CB5-990E5A034D58}" type="presParOf" srcId="{12F189A4-04E7-407D-BF37-046D9B82A2E6}" destId="{566363C6-F578-4DF2-B9A9-C6EAA5A8DA69}" srcOrd="3" destOrd="0" presId="urn:microsoft.com/office/officeart/2005/8/layout/hProcess4"/>
    <dgm:cxn modelId="{03FA2EA5-6535-4E8A-AC1C-D33762954E7F}" type="presParOf" srcId="{12F189A4-04E7-407D-BF37-046D9B82A2E6}" destId="{3D1E8ACC-444E-492A-B7BE-F3CEBD7E3C6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BF4D7-AD77-41B2-B89E-5558599B908B}">
      <dsp:nvSpPr>
        <dsp:cNvPr id="0" name=""/>
        <dsp:cNvSpPr/>
      </dsp:nvSpPr>
      <dsp:spPr>
        <a:xfrm>
          <a:off x="4288" y="1248425"/>
          <a:ext cx="1720114" cy="2020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dsp:txBody>
      <dsp:txXfrm>
        <a:off x="50778" y="1294915"/>
        <a:ext cx="1627134" cy="1494303"/>
      </dsp:txXfrm>
    </dsp:sp>
    <dsp:sp modelId="{FB0CDB55-D1B3-4408-BD80-9B952CA512D8}">
      <dsp:nvSpPr>
        <dsp:cNvPr id="0" name=""/>
        <dsp:cNvSpPr/>
      </dsp:nvSpPr>
      <dsp:spPr>
        <a:xfrm>
          <a:off x="893817" y="2098391"/>
          <a:ext cx="2018839" cy="2018839"/>
        </a:xfrm>
        <a:prstGeom prst="leftCircularArrow">
          <a:avLst>
            <a:gd name="adj1" fmla="val 3662"/>
            <a:gd name="adj2" fmla="val 456079"/>
            <a:gd name="adj3" fmla="val 1871592"/>
            <a:gd name="adj4" fmla="val 8664492"/>
            <a:gd name="adj5" fmla="val 42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2B7029-E1B0-4D34-BAEF-7E11AA940C65}">
      <dsp:nvSpPr>
        <dsp:cNvPr id="0" name=""/>
        <dsp:cNvSpPr/>
      </dsp:nvSpPr>
      <dsp:spPr>
        <a:xfrm>
          <a:off x="383019" y="3040662"/>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Profile &amp; Audit</a:t>
          </a:r>
        </a:p>
      </dsp:txBody>
      <dsp:txXfrm>
        <a:off x="400828" y="3058471"/>
        <a:ext cx="1493372" cy="572411"/>
      </dsp:txXfrm>
    </dsp:sp>
    <dsp:sp modelId="{29555CD6-BDF7-4C50-AD8F-8FED2B15E243}">
      <dsp:nvSpPr>
        <dsp:cNvPr id="0" name=""/>
        <dsp:cNvSpPr/>
      </dsp:nvSpPr>
      <dsp:spPr>
        <a:xfrm>
          <a:off x="2267534" y="480685"/>
          <a:ext cx="1720114" cy="3935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dsp:txBody>
      <dsp:txXfrm>
        <a:off x="2317914" y="1374368"/>
        <a:ext cx="1619354" cy="2991350"/>
      </dsp:txXfrm>
    </dsp:sp>
    <dsp:sp modelId="{B9EBB212-208F-48D3-B50D-B09A503A6E33}">
      <dsp:nvSpPr>
        <dsp:cNvPr id="0" name=""/>
        <dsp:cNvSpPr/>
      </dsp:nvSpPr>
      <dsp:spPr>
        <a:xfrm>
          <a:off x="2741242" y="8549"/>
          <a:ext cx="2549467" cy="2549467"/>
        </a:xfrm>
        <a:prstGeom prst="circularArrow">
          <a:avLst>
            <a:gd name="adj1" fmla="val 2899"/>
            <a:gd name="adj2" fmla="val 354688"/>
            <a:gd name="adj3" fmla="val 21081387"/>
            <a:gd name="adj4" fmla="val 14187097"/>
            <a:gd name="adj5" fmla="val 33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0736AB-CD3C-4F4D-AD9E-349CCE2BF2FB}">
      <dsp:nvSpPr>
        <dsp:cNvPr id="0" name=""/>
        <dsp:cNvSpPr/>
      </dsp:nvSpPr>
      <dsp:spPr>
        <a:xfrm>
          <a:off x="2591267" y="287637"/>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Face-to-face</a:t>
          </a:r>
        </a:p>
      </dsp:txBody>
      <dsp:txXfrm>
        <a:off x="2609076" y="305446"/>
        <a:ext cx="1493372" cy="572411"/>
      </dsp:txXfrm>
    </dsp:sp>
    <dsp:sp modelId="{C995D04A-9308-4189-9422-FE4EEA6F30F9}">
      <dsp:nvSpPr>
        <dsp:cNvPr id="0" name=""/>
        <dsp:cNvSpPr/>
      </dsp:nvSpPr>
      <dsp:spPr>
        <a:xfrm>
          <a:off x="4530780" y="381813"/>
          <a:ext cx="1720114" cy="3749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205" tIns="116205" rIns="116205" bIns="116205" numCol="1" spcCol="1270" anchor="t" anchorCtr="0">
          <a:noAutofit/>
        </a:bodyPr>
        <a:lstStyle/>
        <a:p>
          <a:pPr marL="285750" lvl="1" indent="-285750" algn="l" defTabSz="2711450">
            <a:lnSpc>
              <a:spcPct val="90000"/>
            </a:lnSpc>
            <a:spcBef>
              <a:spcPct val="0"/>
            </a:spcBef>
            <a:spcAft>
              <a:spcPct val="15000"/>
            </a:spcAft>
            <a:buChar char="•"/>
          </a:pPr>
          <a:endParaRPr lang="en-GB" sz="6100" kern="1200" dirty="0"/>
        </a:p>
        <a:p>
          <a:pPr marL="285750" lvl="1" indent="-285750" algn="l" defTabSz="2711450">
            <a:lnSpc>
              <a:spcPct val="90000"/>
            </a:lnSpc>
            <a:spcBef>
              <a:spcPct val="0"/>
            </a:spcBef>
            <a:spcAft>
              <a:spcPct val="15000"/>
            </a:spcAft>
            <a:buChar char="•"/>
          </a:pPr>
          <a:endParaRPr lang="en-GB" sz="6100" kern="1200" dirty="0"/>
        </a:p>
      </dsp:txBody>
      <dsp:txXfrm>
        <a:off x="4581160" y="432193"/>
        <a:ext cx="1619354" cy="2844965"/>
      </dsp:txXfrm>
    </dsp:sp>
    <dsp:sp modelId="{A54099E9-14F8-4BA4-8A04-C51252F33DE1}">
      <dsp:nvSpPr>
        <dsp:cNvPr id="0" name=""/>
        <dsp:cNvSpPr/>
      </dsp:nvSpPr>
      <dsp:spPr>
        <a:xfrm>
          <a:off x="5278866" y="2529512"/>
          <a:ext cx="2086544" cy="2086544"/>
        </a:xfrm>
        <a:prstGeom prst="leftCircularArrow">
          <a:avLst>
            <a:gd name="adj1" fmla="val 3543"/>
            <a:gd name="adj2" fmla="val 440027"/>
            <a:gd name="adj3" fmla="val 750903"/>
            <a:gd name="adj4" fmla="val 7559855"/>
            <a:gd name="adj5" fmla="val 41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E9DD3-D7D6-4DB0-9E0E-0F4836BAFA3B}">
      <dsp:nvSpPr>
        <dsp:cNvPr id="0" name=""/>
        <dsp:cNvSpPr/>
      </dsp:nvSpPr>
      <dsp:spPr>
        <a:xfrm>
          <a:off x="4991526" y="3744017"/>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Online course</a:t>
          </a:r>
        </a:p>
      </dsp:txBody>
      <dsp:txXfrm>
        <a:off x="5009335" y="3761826"/>
        <a:ext cx="1493372" cy="572411"/>
      </dsp:txXfrm>
    </dsp:sp>
    <dsp:sp modelId="{701068F3-F629-491F-991A-0F1DA4671820}">
      <dsp:nvSpPr>
        <dsp:cNvPr id="0" name=""/>
        <dsp:cNvSpPr/>
      </dsp:nvSpPr>
      <dsp:spPr>
        <a:xfrm>
          <a:off x="6794027" y="1439757"/>
          <a:ext cx="1720114" cy="23992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2B1CC-193F-4AC9-A7E5-C377963E0763}">
      <dsp:nvSpPr>
        <dsp:cNvPr id="0" name=""/>
        <dsp:cNvSpPr/>
      </dsp:nvSpPr>
      <dsp:spPr>
        <a:xfrm>
          <a:off x="7726475" y="639735"/>
          <a:ext cx="2224406" cy="2224406"/>
        </a:xfrm>
        <a:prstGeom prst="circularArrow">
          <a:avLst>
            <a:gd name="adj1" fmla="val 3323"/>
            <a:gd name="adj2" fmla="val 410603"/>
            <a:gd name="adj3" fmla="val 19411106"/>
            <a:gd name="adj4" fmla="val 12572730"/>
            <a:gd name="adj5" fmla="val 38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820135-B23D-4714-81A4-41BDC40C081D}">
      <dsp:nvSpPr>
        <dsp:cNvPr id="0" name=""/>
        <dsp:cNvSpPr/>
      </dsp:nvSpPr>
      <dsp:spPr>
        <a:xfrm>
          <a:off x="7176274" y="1242984"/>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Formative Assessment Task</a:t>
          </a:r>
        </a:p>
      </dsp:txBody>
      <dsp:txXfrm>
        <a:off x="7194083" y="1260793"/>
        <a:ext cx="1493372" cy="572411"/>
      </dsp:txXfrm>
    </dsp:sp>
    <dsp:sp modelId="{C15CD8FC-D2D1-4742-8725-F6ACAC801074}">
      <dsp:nvSpPr>
        <dsp:cNvPr id="0" name=""/>
        <dsp:cNvSpPr/>
      </dsp:nvSpPr>
      <dsp:spPr>
        <a:xfrm>
          <a:off x="9057273" y="1345203"/>
          <a:ext cx="1720114" cy="1825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6363C6-F578-4DF2-B9A9-C6EAA5A8DA69}">
      <dsp:nvSpPr>
        <dsp:cNvPr id="0" name=""/>
        <dsp:cNvSpPr/>
      </dsp:nvSpPr>
      <dsp:spPr>
        <a:xfrm>
          <a:off x="9439521" y="2879921"/>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Profile Review</a:t>
          </a:r>
        </a:p>
      </dsp:txBody>
      <dsp:txXfrm>
        <a:off x="9457330" y="2897730"/>
        <a:ext cx="1493372" cy="5724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9DB1B-BE20-40F2-B2D9-C6C7A3BD5858}"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89869-74A4-4AAC-9B67-FFEED4285685}" type="slidenum">
              <a:rPr lang="en-GB" smtClean="0"/>
              <a:t>‹#›</a:t>
            </a:fld>
            <a:endParaRPr lang="en-GB"/>
          </a:p>
        </p:txBody>
      </p:sp>
    </p:spTree>
    <p:extLst>
      <p:ext uri="{BB962C8B-B14F-4D97-AF65-F5344CB8AC3E}">
        <p14:creationId xmlns:p14="http://schemas.microsoft.com/office/powerpoint/2010/main" val="3111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2950"/>
            <a:ext cx="660400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B4144-BD0E-CE46-A217-3E4D79753072}" type="slidenum">
              <a:rPr lang="en-US" smtClean="0"/>
              <a:t>3</a:t>
            </a:fld>
            <a:endParaRPr lang="en-US"/>
          </a:p>
        </p:txBody>
      </p:sp>
    </p:spTree>
    <p:extLst>
      <p:ext uri="{BB962C8B-B14F-4D97-AF65-F5344CB8AC3E}">
        <p14:creationId xmlns:p14="http://schemas.microsoft.com/office/powerpoint/2010/main" val="58389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4</a:t>
            </a:fld>
            <a:endParaRPr lang="en-GB"/>
          </a:p>
        </p:txBody>
      </p:sp>
    </p:spTree>
    <p:extLst>
      <p:ext uri="{BB962C8B-B14F-4D97-AF65-F5344CB8AC3E}">
        <p14:creationId xmlns:p14="http://schemas.microsoft.com/office/powerpoint/2010/main" val="127949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6</a:t>
            </a:fld>
            <a:endParaRPr lang="en-GB"/>
          </a:p>
        </p:txBody>
      </p:sp>
    </p:spTree>
    <p:extLst>
      <p:ext uri="{BB962C8B-B14F-4D97-AF65-F5344CB8AC3E}">
        <p14:creationId xmlns:p14="http://schemas.microsoft.com/office/powerpoint/2010/main" val="369963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93DE1CE7-BE94-43AD-AFB0-3809144F9F09}" type="slidenum">
              <a:rPr lang="en-GB" smtClean="0"/>
              <a:pPr>
                <a:defRPr/>
              </a:pPr>
              <a:t>7</a:t>
            </a:fld>
            <a:endParaRPr lang="en-GB" dirty="0"/>
          </a:p>
        </p:txBody>
      </p:sp>
    </p:spTree>
    <p:extLst>
      <p:ext uri="{BB962C8B-B14F-4D97-AF65-F5344CB8AC3E}">
        <p14:creationId xmlns:p14="http://schemas.microsoft.com/office/powerpoint/2010/main" val="340283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9</a:t>
            </a:fld>
            <a:endParaRPr lang="en-GB"/>
          </a:p>
        </p:txBody>
      </p:sp>
    </p:spTree>
    <p:extLst>
      <p:ext uri="{BB962C8B-B14F-4D97-AF65-F5344CB8AC3E}">
        <p14:creationId xmlns:p14="http://schemas.microsoft.com/office/powerpoint/2010/main" val="290649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8017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Quote left">
    <p:spTree>
      <p:nvGrpSpPr>
        <p:cNvPr id="1" name=""/>
        <p:cNvGrpSpPr/>
        <p:nvPr/>
      </p:nvGrpSpPr>
      <p:grpSpPr>
        <a:xfrm>
          <a:off x="0" y="0"/>
          <a:ext cx="0" cy="0"/>
          <a:chOff x="0" y="0"/>
          <a:chExt cx="0" cy="0"/>
        </a:xfrm>
      </p:grpSpPr>
      <p:sp>
        <p:nvSpPr>
          <p:cNvPr id="5" name="Rectangle 4"/>
          <p:cNvSpPr/>
          <p:nvPr userDrawn="1"/>
        </p:nvSpPr>
        <p:spPr bwMode="auto">
          <a:xfrm>
            <a:off x="0" y="4773149"/>
            <a:ext cx="12192000" cy="2084851"/>
          </a:xfrm>
          <a:prstGeom prst="rect">
            <a:avLst/>
          </a:prstGeom>
          <a:solidFill>
            <a:srgbClr val="006BB5"/>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Calibri" pitchFamily="34" charset="0"/>
            </a:endParaRPr>
          </a:p>
        </p:txBody>
      </p:sp>
      <p:sp>
        <p:nvSpPr>
          <p:cNvPr id="7" name="Text Placeholder 6"/>
          <p:cNvSpPr>
            <a:spLocks noGrp="1"/>
          </p:cNvSpPr>
          <p:nvPr>
            <p:ph type="body" sz="quarter" idx="11" hasCustomPrompt="1"/>
          </p:nvPr>
        </p:nvSpPr>
        <p:spPr>
          <a:xfrm>
            <a:off x="335360" y="5061181"/>
            <a:ext cx="11426195" cy="1535115"/>
          </a:xfrm>
        </p:spPr>
        <p:txBody>
          <a:bodyPr/>
          <a:lstStyle>
            <a:lvl1pPr>
              <a:defRPr sz="2400" i="1">
                <a:solidFill>
                  <a:schemeClr val="bg1"/>
                </a:solidFill>
                <a:latin typeface="Century Gothic" panose="020B0502020202020204" pitchFamily="34" charset="0"/>
              </a:defRPr>
            </a:lvl1pPr>
            <a:lvl5pPr>
              <a:defRPr/>
            </a:lvl5pPr>
          </a:lstStyle>
          <a:p>
            <a:pPr lvl="0"/>
            <a:r>
              <a:rPr lang="en-US" dirty="0"/>
              <a:t>“Add quote here”</a:t>
            </a:r>
          </a:p>
        </p:txBody>
      </p:sp>
      <p:sp>
        <p:nvSpPr>
          <p:cNvPr id="6" name="Title 7">
            <a:extLst>
              <a:ext uri="{FF2B5EF4-FFF2-40B4-BE49-F238E27FC236}">
                <a16:creationId xmlns:a16="http://schemas.microsoft.com/office/drawing/2014/main" id="{31C9BD45-7C2C-42F7-811C-04C7EA750D03}"/>
              </a:ext>
            </a:extLst>
          </p:cNvPr>
          <p:cNvSpPr>
            <a:spLocks noGrp="1"/>
          </p:cNvSpPr>
          <p:nvPr>
            <p:ph type="title"/>
          </p:nvPr>
        </p:nvSpPr>
        <p:spPr>
          <a:xfrm>
            <a:off x="623392" y="332656"/>
            <a:ext cx="10972800" cy="1008112"/>
          </a:xfrm>
        </p:spPr>
        <p:txBody>
          <a:bodyPr/>
          <a:lstStyle/>
          <a:p>
            <a:r>
              <a:rPr lang="en-GB" dirty="0"/>
              <a:t>Our partnership</a:t>
            </a:r>
          </a:p>
        </p:txBody>
      </p:sp>
    </p:spTree>
    <p:extLst>
      <p:ext uri="{BB962C8B-B14F-4D97-AF65-F5344CB8AC3E}">
        <p14:creationId xmlns:p14="http://schemas.microsoft.com/office/powerpoint/2010/main" val="117493469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lef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3119669" y="0"/>
            <a:ext cx="9072331" cy="6858000"/>
          </a:xfrm>
        </p:spPr>
        <p:txBody>
          <a:bodyPr/>
          <a:lstStyle>
            <a:lvl1pPr>
              <a:defRPr baseline="0"/>
            </a:lvl1pPr>
          </a:lstStyle>
          <a:p>
            <a:r>
              <a:rPr lang="en-GB" dirty="0"/>
              <a:t>Insert vanity image here</a:t>
            </a:r>
          </a:p>
        </p:txBody>
      </p:sp>
      <p:sp>
        <p:nvSpPr>
          <p:cNvPr id="5" name="Rectangle 4"/>
          <p:cNvSpPr/>
          <p:nvPr userDrawn="1"/>
        </p:nvSpPr>
        <p:spPr bwMode="auto">
          <a:xfrm>
            <a:off x="0" y="0"/>
            <a:ext cx="3119669" cy="6858000"/>
          </a:xfrm>
          <a:prstGeom prst="rect">
            <a:avLst/>
          </a:prstGeom>
          <a:solidFill>
            <a:srgbClr val="006BB5"/>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Calibri" pitchFamily="34" charset="0"/>
            </a:endParaRPr>
          </a:p>
        </p:txBody>
      </p:sp>
      <p:sp>
        <p:nvSpPr>
          <p:cNvPr id="7" name="Text Placeholder 6"/>
          <p:cNvSpPr>
            <a:spLocks noGrp="1"/>
          </p:cNvSpPr>
          <p:nvPr>
            <p:ph type="body" sz="quarter" idx="11" hasCustomPrompt="1"/>
          </p:nvPr>
        </p:nvSpPr>
        <p:spPr>
          <a:xfrm>
            <a:off x="334435" y="356661"/>
            <a:ext cx="2497204" cy="6143625"/>
          </a:xfrm>
        </p:spPr>
        <p:txBody>
          <a:bodyPr/>
          <a:lstStyle>
            <a:lvl1pPr>
              <a:defRPr sz="2400" i="1">
                <a:solidFill>
                  <a:schemeClr val="bg1"/>
                </a:solidFill>
                <a:latin typeface="Century Gothic" panose="020B0502020202020204" pitchFamily="34" charset="0"/>
              </a:defRPr>
            </a:lvl1pPr>
            <a:lvl5pPr>
              <a:defRPr/>
            </a:lvl5pPr>
          </a:lstStyle>
          <a:p>
            <a:pPr lvl="0"/>
            <a:r>
              <a:rPr lang="en-US" dirty="0"/>
              <a:t>“Add quote here”</a:t>
            </a:r>
          </a:p>
        </p:txBody>
      </p:sp>
    </p:spTree>
    <p:extLst>
      <p:ext uri="{BB962C8B-B14F-4D97-AF65-F5344CB8AC3E}">
        <p14:creationId xmlns:p14="http://schemas.microsoft.com/office/powerpoint/2010/main" val="1671280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1834" y="1440011"/>
            <a:ext cx="5231553" cy="221599"/>
          </a:xfrm>
          <a:prstGeom prst="rect">
            <a:avLst/>
          </a:prstGeom>
        </p:spPr>
        <p:txBody>
          <a:bodyPr wrap="square" lIns="0" tIns="0" rIns="0" bIns="0">
            <a:spAutoFit/>
          </a:bodyPr>
          <a:lstStyle>
            <a:lvl1pPr>
              <a:defRPr sz="1600" b="0" i="0">
                <a:solidFill>
                  <a:srgbClr val="3A3A3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7/1/2021</a:t>
            </a:fld>
            <a:endParaRPr lang="en-US"/>
          </a:p>
        </p:txBody>
      </p:sp>
      <p:sp>
        <p:nvSpPr>
          <p:cNvPr id="7" name="Holder 7"/>
          <p:cNvSpPr>
            <a:spLocks noGrp="1"/>
          </p:cNvSpPr>
          <p:nvPr>
            <p:ph type="sldNum" sz="quarter" idx="7"/>
          </p:nvPr>
        </p:nvSpPr>
        <p:spPr/>
        <p:txBody>
          <a:bodyPr lIns="0" tIns="0" rIns="0" bIns="0"/>
          <a:lstStyle>
            <a:lvl1pPr>
              <a:defRPr sz="1067" b="0" i="0">
                <a:solidFill>
                  <a:srgbClr val="A6A6A6"/>
                </a:solidFill>
                <a:latin typeface="Century Gothic"/>
                <a:cs typeface="Century Gothic"/>
              </a:defRPr>
            </a:lvl1pPr>
          </a:lstStyle>
          <a:p>
            <a:pPr marL="50799">
              <a:spcBef>
                <a:spcPts val="140"/>
              </a:spcBef>
            </a:pPr>
            <a:fld id="{81D60167-4931-47E6-BA6A-407CBD079E47}" type="slidenum">
              <a:rPr lang="en-GB" smtClean="0"/>
              <a:pPr marL="50799">
                <a:spcBef>
                  <a:spcPts val="140"/>
                </a:spcBef>
              </a:pPr>
              <a:t>‹#›</a:t>
            </a:fld>
            <a:endParaRPr lang="en-GB" dirty="0"/>
          </a:p>
        </p:txBody>
      </p:sp>
    </p:spTree>
    <p:extLst>
      <p:ext uri="{BB962C8B-B14F-4D97-AF65-F5344CB8AC3E}">
        <p14:creationId xmlns:p14="http://schemas.microsoft.com/office/powerpoint/2010/main" val="30910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21"/>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bestpracticenet.co.uk/npqh" TargetMode="External"/><Relationship Id="rId2" Type="http://schemas.openxmlformats.org/officeDocument/2006/relationships/hyperlink" Target="https://bestpracticenet.co.uk/npqsl" TargetMode="External"/><Relationship Id="rId1" Type="http://schemas.openxmlformats.org/officeDocument/2006/relationships/slideLayout" Target="../slideLayouts/slideLayout18.xml"/><Relationship Id="rId4" Type="http://schemas.openxmlformats.org/officeDocument/2006/relationships/hyperlink" Target="https://bestpracticenet.co.uk/npqel"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bestpracticenet.co.uk/NPQLTD"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bestpracticenet.co.uk/NPQLT"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bestpracticenet.co.uk/NPQLBC"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www.bestpracticenet.co.uk/news/dfe-announces-npq-scholarships-for-autumn-202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outstandingleaders.org/npq" TargetMode="External"/><Relationship Id="rId2" Type="http://schemas.openxmlformats.org/officeDocument/2006/relationships/hyperlink" Target="http://www.bestpracticenet.co.uk/npq" TargetMode="External"/><Relationship Id="rId1" Type="http://schemas.openxmlformats.org/officeDocument/2006/relationships/slideLayout" Target="../slideLayouts/slideLayout5.xml"/><Relationship Id="rId5" Type="http://schemas.openxmlformats.org/officeDocument/2006/relationships/hyperlink" Target="tel:+441179209200" TargetMode="External"/><Relationship Id="rId4" Type="http://schemas.openxmlformats.org/officeDocument/2006/relationships/hyperlink" Target="mailto:cpd@bestpracticenet.co.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outstandingleaders.org/metrics"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p:txBody>
          <a:bodyPr>
            <a:normAutofit fontScale="90000"/>
          </a:bodyPr>
          <a:lstStyle/>
          <a:p>
            <a:r>
              <a:rPr lang="en-GB" dirty="0"/>
              <a:t>National Professional Qualifications (NPQs)</a:t>
            </a:r>
          </a:p>
        </p:txBody>
      </p:sp>
      <p:sp>
        <p:nvSpPr>
          <p:cNvPr id="4" name="Subtitle 3">
            <a:extLst>
              <a:ext uri="{FF2B5EF4-FFF2-40B4-BE49-F238E27FC236}">
                <a16:creationId xmlns:a16="http://schemas.microsoft.com/office/drawing/2014/main" id="{C53A86BC-7342-E748-875B-683D5B600FC5}"/>
              </a:ext>
            </a:extLst>
          </p:cNvPr>
          <p:cNvSpPr>
            <a:spLocks noGrp="1"/>
          </p:cNvSpPr>
          <p:nvPr>
            <p:ph type="subTitle" idx="1"/>
          </p:nvPr>
        </p:nvSpPr>
        <p:spPr/>
        <p:txBody>
          <a:bodyPr/>
          <a:lstStyle/>
          <a:p>
            <a:r>
              <a:rPr lang="en-GB" dirty="0"/>
              <a:t>An introduction to the new programmes</a:t>
            </a:r>
          </a:p>
        </p:txBody>
      </p:sp>
      <p:pic>
        <p:nvPicPr>
          <p:cNvPr id="6" name="Picture Placeholder 9" descr="A group of people in a discussion&#10;&#10;Description automatically generated with medium confidence">
            <a:extLst>
              <a:ext uri="{FF2B5EF4-FFF2-40B4-BE49-F238E27FC236}">
                <a16:creationId xmlns:a16="http://schemas.microsoft.com/office/drawing/2014/main" id="{84C43CAE-E5D6-491C-A66A-040FA384DDCD}"/>
              </a:ext>
            </a:extLst>
          </p:cNvPr>
          <p:cNvPicPr>
            <a:picLocks noGrp="1" noChangeAspect="1"/>
          </p:cNvPicPr>
          <p:nvPr>
            <p:ph type="pic" sz="quarter" idx="10"/>
          </p:nvPr>
        </p:nvPicPr>
        <p:blipFill>
          <a:blip r:embed="rId2"/>
          <a:srcRect l="16660" r="16660"/>
          <a:stretch>
            <a:fillRect/>
          </a:stretch>
        </p:blipFill>
        <p:spPr>
          <a:xfrm>
            <a:off x="5873750" y="1698625"/>
            <a:ext cx="3419475" cy="3419475"/>
          </a:xfrm>
        </p:spPr>
      </p:pic>
    </p:spTree>
    <p:extLst>
      <p:ext uri="{BB962C8B-B14F-4D97-AF65-F5344CB8AC3E}">
        <p14:creationId xmlns:p14="http://schemas.microsoft.com/office/powerpoint/2010/main" val="52268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a:t>
            </a:r>
          </a:p>
          <a:p>
            <a:pPr algn="ctr"/>
            <a:r>
              <a:rPr lang="en-GB" sz="2800" b="1" i="0" dirty="0"/>
              <a:t>Leadership Programmes</a:t>
            </a:r>
          </a:p>
          <a:p>
            <a:pPr algn="ctr"/>
            <a:r>
              <a:rPr lang="en-GB" sz="2800" b="1" i="0" dirty="0">
                <a:hlinkClick r:id="rId2"/>
              </a:rPr>
              <a:t>NPQSL</a:t>
            </a:r>
            <a:endParaRPr lang="en-GB" sz="2800" b="1" i="0" dirty="0"/>
          </a:p>
          <a:p>
            <a:pPr algn="ctr"/>
            <a:r>
              <a:rPr lang="en-GB" sz="2800" b="1" i="0" dirty="0">
                <a:hlinkClick r:id="rId3"/>
              </a:rPr>
              <a:t>NPQH</a:t>
            </a:r>
            <a:endParaRPr lang="en-GB" sz="2800" b="1" i="0" dirty="0"/>
          </a:p>
          <a:p>
            <a:pPr algn="ctr"/>
            <a:r>
              <a:rPr lang="en-GB" sz="2800" b="1" i="0" dirty="0">
                <a:hlinkClick r:id="rId4"/>
              </a:rPr>
              <a:t>NPQEL</a:t>
            </a:r>
            <a:endParaRPr lang="en-GB" sz="2800" b="1" i="0" dirty="0"/>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sp>
        <p:nvSpPr>
          <p:cNvPr id="9" name="Rectangle: Rounded Corners 8">
            <a:extLst>
              <a:ext uri="{FF2B5EF4-FFF2-40B4-BE49-F238E27FC236}">
                <a16:creationId xmlns:a16="http://schemas.microsoft.com/office/drawing/2014/main" id="{6D1ACE09-A5E2-4732-A732-1254875AF40F}"/>
              </a:ext>
            </a:extLst>
          </p:cNvPr>
          <p:cNvSpPr/>
          <p:nvPr/>
        </p:nvSpPr>
        <p:spPr bwMode="auto">
          <a:xfrm>
            <a:off x="3983765" y="260650"/>
            <a:ext cx="6912768" cy="441871"/>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133" dirty="0">
                <a:solidFill>
                  <a:schemeClr val="bg1"/>
                </a:solidFill>
              </a:rPr>
              <a:t>Induction &amp; Needs analysis</a:t>
            </a:r>
          </a:p>
        </p:txBody>
      </p:sp>
      <p:sp>
        <p:nvSpPr>
          <p:cNvPr id="10" name="Rectangle: Rounded Corners 9">
            <a:extLst>
              <a:ext uri="{FF2B5EF4-FFF2-40B4-BE49-F238E27FC236}">
                <a16:creationId xmlns:a16="http://schemas.microsoft.com/office/drawing/2014/main" id="{F486300D-8E31-486F-8F46-00883556DF85}"/>
              </a:ext>
            </a:extLst>
          </p:cNvPr>
          <p:cNvSpPr/>
          <p:nvPr/>
        </p:nvSpPr>
        <p:spPr bwMode="auto">
          <a:xfrm>
            <a:off x="3983765" y="1242917"/>
            <a:ext cx="6912768" cy="457891"/>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133" dirty="0">
                <a:solidFill>
                  <a:schemeClr val="bg1"/>
                </a:solidFill>
              </a:rPr>
              <a:t>Short Course: </a:t>
            </a:r>
            <a:r>
              <a:rPr lang="en-GB" sz="2133" dirty="0">
                <a:solidFill>
                  <a:srgbClr val="FFFF00"/>
                </a:solidFill>
              </a:rPr>
              <a:t>Ethical principles and leadership behaviours</a:t>
            </a:r>
          </a:p>
        </p:txBody>
      </p:sp>
      <p:sp>
        <p:nvSpPr>
          <p:cNvPr id="11" name="Rectangle: Rounded Corners 10">
            <a:extLst>
              <a:ext uri="{FF2B5EF4-FFF2-40B4-BE49-F238E27FC236}">
                <a16:creationId xmlns:a16="http://schemas.microsoft.com/office/drawing/2014/main" id="{98EBAD07-04B2-4E9B-8CEF-EAF61671E137}"/>
              </a:ext>
            </a:extLst>
          </p:cNvPr>
          <p:cNvSpPr/>
          <p:nvPr/>
        </p:nvSpPr>
        <p:spPr bwMode="auto">
          <a:xfrm>
            <a:off x="3983765" y="5157193"/>
            <a:ext cx="6912768" cy="672075"/>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1600" dirty="0">
                <a:solidFill>
                  <a:schemeClr val="bg1"/>
                </a:solidFill>
              </a:rPr>
              <a:t>Professional Behaviours &amp; Skills; understanding, application and evaluation</a:t>
            </a:r>
          </a:p>
        </p:txBody>
      </p:sp>
      <p:sp>
        <p:nvSpPr>
          <p:cNvPr id="12" name="Rectangle: Rounded Corners 11">
            <a:extLst>
              <a:ext uri="{FF2B5EF4-FFF2-40B4-BE49-F238E27FC236}">
                <a16:creationId xmlns:a16="http://schemas.microsoft.com/office/drawing/2014/main" id="{228B8EA5-337E-4951-A384-EA890FF59C94}"/>
              </a:ext>
            </a:extLst>
          </p:cNvPr>
          <p:cNvSpPr/>
          <p:nvPr/>
        </p:nvSpPr>
        <p:spPr bwMode="auto">
          <a:xfrm>
            <a:off x="3983767" y="1892829"/>
            <a:ext cx="2208245"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endParaRPr lang="en-GB" sz="2133" dirty="0">
              <a:solidFill>
                <a:schemeClr val="bg1"/>
              </a:solidFill>
            </a:endParaRPr>
          </a:p>
          <a:p>
            <a:pPr algn="ctr"/>
            <a:r>
              <a:rPr lang="en-GB" sz="2400" dirty="0">
                <a:solidFill>
                  <a:schemeClr val="bg1"/>
                </a:solidFill>
              </a:rPr>
              <a:t>Course 1</a:t>
            </a:r>
          </a:p>
          <a:p>
            <a:pPr algn="ctr"/>
            <a:r>
              <a:rPr lang="en-GB" b="1" dirty="0">
                <a:solidFill>
                  <a:srgbClr val="FFFF00"/>
                </a:solidFill>
              </a:rPr>
              <a:t>Leading</a:t>
            </a:r>
          </a:p>
          <a:p>
            <a:pPr algn="ctr"/>
            <a:r>
              <a:rPr lang="en-GB" b="1" dirty="0">
                <a:solidFill>
                  <a:srgbClr val="FFFF00"/>
                </a:solidFill>
              </a:rPr>
              <a:t>Culture &amp; Ethos</a:t>
            </a:r>
          </a:p>
          <a:p>
            <a:pPr algn="ctr"/>
            <a:endParaRPr lang="en-GB" sz="1467" dirty="0">
              <a:solidFill>
                <a:schemeClr val="bg1"/>
              </a:solidFill>
            </a:endParaRPr>
          </a:p>
          <a:p>
            <a:pPr algn="ctr"/>
            <a:r>
              <a:rPr lang="en-GB" sz="1467" dirty="0">
                <a:solidFill>
                  <a:schemeClr val="bg1"/>
                </a:solidFill>
              </a:rPr>
              <a:t>Content areas</a:t>
            </a:r>
          </a:p>
          <a:p>
            <a:pPr algn="ctr"/>
            <a:r>
              <a:rPr lang="en-GB" sz="1467" dirty="0">
                <a:solidFill>
                  <a:schemeClr val="bg1"/>
                </a:solidFill>
              </a:rPr>
              <a:t>Culture</a:t>
            </a:r>
          </a:p>
          <a:p>
            <a:pPr algn="ctr"/>
            <a:r>
              <a:rPr lang="en-GB" sz="1467" dirty="0">
                <a:solidFill>
                  <a:schemeClr val="bg1"/>
                </a:solidFill>
              </a:rPr>
              <a:t>Behaviour</a:t>
            </a:r>
          </a:p>
          <a:p>
            <a:pPr algn="ctr"/>
            <a:r>
              <a:rPr lang="en-GB" sz="1467" dirty="0">
                <a:solidFill>
                  <a:schemeClr val="bg1"/>
                </a:solidFill>
              </a:rPr>
              <a:t>Professional Development</a:t>
            </a:r>
          </a:p>
          <a:p>
            <a:pPr algn="ctr"/>
            <a:endParaRPr lang="en-GB" sz="1467" dirty="0">
              <a:solidFill>
                <a:schemeClr val="bg1"/>
              </a:solidFill>
            </a:endParaRPr>
          </a:p>
          <a:p>
            <a:pPr algn="ctr"/>
            <a:endParaRPr lang="en-GB" sz="1467" dirty="0">
              <a:solidFill>
                <a:schemeClr val="bg1"/>
              </a:solidFill>
            </a:endParaRPr>
          </a:p>
          <a:p>
            <a:pPr algn="ctr"/>
            <a:endParaRPr lang="en-GB" sz="2133" dirty="0">
              <a:solidFill>
                <a:schemeClr val="bg1"/>
              </a:solidFill>
            </a:endParaRPr>
          </a:p>
        </p:txBody>
      </p:sp>
      <p:sp>
        <p:nvSpPr>
          <p:cNvPr id="15" name="Rectangle: Rounded Corners 14">
            <a:extLst>
              <a:ext uri="{FF2B5EF4-FFF2-40B4-BE49-F238E27FC236}">
                <a16:creationId xmlns:a16="http://schemas.microsoft.com/office/drawing/2014/main" id="{EC0D27B7-A5B9-4CBD-A2B9-430697E3736F}"/>
              </a:ext>
            </a:extLst>
          </p:cNvPr>
          <p:cNvSpPr/>
          <p:nvPr/>
        </p:nvSpPr>
        <p:spPr bwMode="auto">
          <a:xfrm>
            <a:off x="6336149" y="1887240"/>
            <a:ext cx="2208000"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endParaRPr lang="en-GB" sz="2133" dirty="0">
              <a:solidFill>
                <a:schemeClr val="bg1"/>
              </a:solidFill>
            </a:endParaRPr>
          </a:p>
          <a:p>
            <a:pPr algn="ctr"/>
            <a:r>
              <a:rPr lang="en-GB" sz="2400" dirty="0">
                <a:solidFill>
                  <a:schemeClr val="bg1"/>
                </a:solidFill>
              </a:rPr>
              <a:t>Course 2</a:t>
            </a:r>
          </a:p>
          <a:p>
            <a:pPr algn="ctr"/>
            <a:r>
              <a:rPr lang="en-GB" b="1" dirty="0">
                <a:solidFill>
                  <a:srgbClr val="FFFF00"/>
                </a:solidFill>
              </a:rPr>
              <a:t>Leading</a:t>
            </a:r>
          </a:p>
          <a:p>
            <a:pPr algn="ctr"/>
            <a:r>
              <a:rPr lang="en-GB" b="1" dirty="0">
                <a:solidFill>
                  <a:srgbClr val="FFFF00"/>
                </a:solidFill>
              </a:rPr>
              <a:t>Teaching</a:t>
            </a:r>
          </a:p>
          <a:p>
            <a:pPr algn="ctr"/>
            <a:endParaRPr lang="en-GB" sz="1467" dirty="0">
              <a:solidFill>
                <a:schemeClr val="bg1"/>
              </a:solidFill>
            </a:endParaRPr>
          </a:p>
          <a:p>
            <a:pPr algn="ctr"/>
            <a:r>
              <a:rPr lang="en-GB" sz="1467" dirty="0">
                <a:solidFill>
                  <a:schemeClr val="bg1"/>
                </a:solidFill>
              </a:rPr>
              <a:t>Content areas</a:t>
            </a:r>
          </a:p>
          <a:p>
            <a:pPr algn="ctr"/>
            <a:r>
              <a:rPr lang="en-GB" sz="1467" dirty="0">
                <a:solidFill>
                  <a:schemeClr val="bg1"/>
                </a:solidFill>
              </a:rPr>
              <a:t>Teaching (Learning)</a:t>
            </a:r>
          </a:p>
          <a:p>
            <a:pPr algn="ctr"/>
            <a:r>
              <a:rPr lang="en-GB" sz="1467" dirty="0">
                <a:solidFill>
                  <a:schemeClr val="bg1"/>
                </a:solidFill>
              </a:rPr>
              <a:t>Curriculum &amp; Assessment</a:t>
            </a:r>
          </a:p>
          <a:p>
            <a:pPr algn="ctr"/>
            <a:r>
              <a:rPr lang="en-GB" sz="1467" dirty="0">
                <a:solidFill>
                  <a:schemeClr val="bg1"/>
                </a:solidFill>
              </a:rPr>
              <a:t>Additional &amp; SEN </a:t>
            </a:r>
          </a:p>
          <a:p>
            <a:pPr algn="ctr"/>
            <a:r>
              <a:rPr lang="en-GB" sz="1467" dirty="0">
                <a:solidFill>
                  <a:schemeClr val="bg1"/>
                </a:solidFill>
              </a:rPr>
              <a:t>/ Disabilities</a:t>
            </a:r>
          </a:p>
          <a:p>
            <a:pPr algn="ctr"/>
            <a:endParaRPr lang="en-GB" sz="1467" dirty="0">
              <a:solidFill>
                <a:schemeClr val="bg1"/>
              </a:solidFill>
            </a:endParaRPr>
          </a:p>
          <a:p>
            <a:pPr algn="ctr"/>
            <a:endParaRPr lang="en-GB" sz="1467" dirty="0">
              <a:solidFill>
                <a:schemeClr val="bg1"/>
              </a:solidFill>
            </a:endParaRPr>
          </a:p>
          <a:p>
            <a:pPr algn="ctr"/>
            <a:endParaRPr lang="en-GB" sz="1467" dirty="0">
              <a:solidFill>
                <a:schemeClr val="bg1"/>
              </a:solidFill>
            </a:endParaRPr>
          </a:p>
        </p:txBody>
      </p:sp>
      <p:sp>
        <p:nvSpPr>
          <p:cNvPr id="16" name="Rectangle: Rounded Corners 15">
            <a:extLst>
              <a:ext uri="{FF2B5EF4-FFF2-40B4-BE49-F238E27FC236}">
                <a16:creationId xmlns:a16="http://schemas.microsoft.com/office/drawing/2014/main" id="{0358813A-1C78-4D44-8EA0-163D9AE4B47E}"/>
              </a:ext>
            </a:extLst>
          </p:cNvPr>
          <p:cNvSpPr/>
          <p:nvPr/>
        </p:nvSpPr>
        <p:spPr bwMode="auto">
          <a:xfrm>
            <a:off x="8688533" y="1887240"/>
            <a:ext cx="2208000"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endParaRPr lang="en-GB" sz="2133" dirty="0">
              <a:solidFill>
                <a:schemeClr val="bg1"/>
              </a:solidFill>
            </a:endParaRPr>
          </a:p>
          <a:p>
            <a:pPr algn="ctr"/>
            <a:r>
              <a:rPr lang="en-GB" sz="2400" dirty="0">
                <a:solidFill>
                  <a:schemeClr val="bg1"/>
                </a:solidFill>
              </a:rPr>
              <a:t>Course 3</a:t>
            </a:r>
          </a:p>
          <a:p>
            <a:pPr algn="ctr"/>
            <a:r>
              <a:rPr lang="en-GB" b="1" dirty="0">
                <a:solidFill>
                  <a:srgbClr val="FFFF00"/>
                </a:solidFill>
              </a:rPr>
              <a:t>Leading</a:t>
            </a:r>
          </a:p>
          <a:p>
            <a:pPr algn="ctr"/>
            <a:r>
              <a:rPr lang="en-GB" b="1" dirty="0">
                <a:solidFill>
                  <a:srgbClr val="FFFF00"/>
                </a:solidFill>
              </a:rPr>
              <a:t>Organisational </a:t>
            </a:r>
          </a:p>
          <a:p>
            <a:pPr algn="ctr"/>
            <a:r>
              <a:rPr lang="en-GB" b="1" dirty="0">
                <a:solidFill>
                  <a:srgbClr val="FFFF00"/>
                </a:solidFill>
              </a:rPr>
              <a:t>Effectiveness</a:t>
            </a:r>
          </a:p>
          <a:p>
            <a:pPr algn="ctr"/>
            <a:endParaRPr lang="en-GB" sz="2133" dirty="0">
              <a:solidFill>
                <a:schemeClr val="bg1"/>
              </a:solidFill>
            </a:endParaRPr>
          </a:p>
          <a:p>
            <a:pPr algn="ctr"/>
            <a:r>
              <a:rPr lang="en-GB" sz="1467" dirty="0">
                <a:solidFill>
                  <a:schemeClr val="bg1"/>
                </a:solidFill>
              </a:rPr>
              <a:t>Content areas</a:t>
            </a:r>
          </a:p>
          <a:p>
            <a:pPr algn="ctr"/>
            <a:r>
              <a:rPr lang="en-GB" sz="1400" dirty="0">
                <a:solidFill>
                  <a:schemeClr val="bg1"/>
                </a:solidFill>
              </a:rPr>
              <a:t>Organisational Management</a:t>
            </a:r>
          </a:p>
          <a:p>
            <a:pPr algn="ctr"/>
            <a:r>
              <a:rPr lang="en-GB" sz="1400" dirty="0">
                <a:solidFill>
                  <a:schemeClr val="bg1"/>
                </a:solidFill>
              </a:rPr>
              <a:t>Working in Partnership</a:t>
            </a:r>
          </a:p>
          <a:p>
            <a:pPr algn="ctr"/>
            <a:r>
              <a:rPr lang="en-GB" sz="1400" dirty="0">
                <a:solidFill>
                  <a:schemeClr val="bg1"/>
                </a:solidFill>
              </a:rPr>
              <a:t>Governance &amp; Accountability</a:t>
            </a:r>
          </a:p>
          <a:p>
            <a:pPr algn="ctr"/>
            <a:endParaRPr lang="en-GB" sz="1467" dirty="0">
              <a:solidFill>
                <a:schemeClr val="bg1"/>
              </a:solidFill>
            </a:endParaRPr>
          </a:p>
          <a:p>
            <a:pPr algn="ctr"/>
            <a:endParaRPr lang="en-GB" sz="1467" dirty="0">
              <a:solidFill>
                <a:schemeClr val="bg1"/>
              </a:solidFill>
            </a:endParaRPr>
          </a:p>
        </p:txBody>
      </p:sp>
      <p:sp>
        <p:nvSpPr>
          <p:cNvPr id="13" name="Rectangle: Rounded Corners 10">
            <a:extLst>
              <a:ext uri="{FF2B5EF4-FFF2-40B4-BE49-F238E27FC236}">
                <a16:creationId xmlns:a16="http://schemas.microsoft.com/office/drawing/2014/main" id="{98EBAD07-04B2-4E9B-8CEF-EAF61671E137}"/>
              </a:ext>
            </a:extLst>
          </p:cNvPr>
          <p:cNvSpPr/>
          <p:nvPr/>
        </p:nvSpPr>
        <p:spPr bwMode="auto">
          <a:xfrm>
            <a:off x="3983767" y="5981668"/>
            <a:ext cx="6912768" cy="672075"/>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1600" dirty="0">
                <a:solidFill>
                  <a:schemeClr val="bg1"/>
                </a:solidFill>
              </a:rPr>
              <a:t>Enrichment and Learning/Mentoring Communities</a:t>
            </a:r>
          </a:p>
        </p:txBody>
      </p:sp>
      <p:sp>
        <p:nvSpPr>
          <p:cNvPr id="14" name="Rectangle: Rounded Corners 8">
            <a:extLst>
              <a:ext uri="{FF2B5EF4-FFF2-40B4-BE49-F238E27FC236}">
                <a16:creationId xmlns:a16="http://schemas.microsoft.com/office/drawing/2014/main" id="{6D1ACE09-A5E2-4732-A732-1254875AF40F}"/>
              </a:ext>
            </a:extLst>
          </p:cNvPr>
          <p:cNvSpPr/>
          <p:nvPr/>
        </p:nvSpPr>
        <p:spPr bwMode="auto">
          <a:xfrm>
            <a:off x="3983767" y="760518"/>
            <a:ext cx="6912768" cy="441871"/>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133" dirty="0">
                <a:solidFill>
                  <a:schemeClr val="bg1"/>
                </a:solidFill>
              </a:rPr>
              <a:t>Short Course: </a:t>
            </a:r>
            <a:r>
              <a:rPr lang="en-GB" sz="2133" dirty="0">
                <a:solidFill>
                  <a:srgbClr val="FFFF00"/>
                </a:solidFill>
              </a:rPr>
              <a:t>School Improvement &amp; Implementation</a:t>
            </a:r>
          </a:p>
        </p:txBody>
      </p:sp>
    </p:spTree>
    <p:extLst>
      <p:ext uri="{BB962C8B-B14F-4D97-AF65-F5344CB8AC3E}">
        <p14:creationId xmlns:p14="http://schemas.microsoft.com/office/powerpoint/2010/main" val="41235981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 </a:t>
            </a:r>
          </a:p>
          <a:p>
            <a:pPr algn="ctr"/>
            <a:r>
              <a:rPr lang="en-GB" sz="2800" b="1" i="0" dirty="0"/>
              <a:t>Specialist Programme</a:t>
            </a:r>
          </a:p>
          <a:p>
            <a:pPr algn="ctr"/>
            <a:endParaRPr lang="en-GB" sz="2800" b="1" i="0" dirty="0"/>
          </a:p>
          <a:p>
            <a:pPr algn="ctr"/>
            <a:r>
              <a:rPr lang="en-GB" sz="2800" b="1" i="0" dirty="0">
                <a:hlinkClick r:id="rId2"/>
              </a:rPr>
              <a:t>NPQLTD </a:t>
            </a:r>
            <a:endParaRPr lang="en-GB" sz="2800" b="1" i="0" dirty="0"/>
          </a:p>
          <a:p>
            <a:pPr algn="ctr"/>
            <a:endParaRPr lang="en-GB" sz="2800" b="1" i="0" dirty="0">
              <a:latin typeface="+mn-lt"/>
            </a:endParaRPr>
          </a:p>
          <a:p>
            <a:pPr algn="ctr"/>
            <a:r>
              <a:rPr lang="en-GB" sz="2800" b="1" i="0" dirty="0">
                <a:latin typeface="+mn-lt"/>
              </a:rPr>
              <a:t>12 Months</a:t>
            </a:r>
          </a:p>
          <a:p>
            <a:pPr algn="ctr"/>
            <a:r>
              <a:rPr lang="en-GB" b="1" i="0" dirty="0">
                <a:latin typeface="+mn-lt"/>
              </a:rPr>
              <a:t> </a:t>
            </a:r>
          </a:p>
          <a:p>
            <a:endParaRPr lang="en-GB" i="0" dirty="0"/>
          </a:p>
          <a:p>
            <a:endParaRPr lang="en-GB" i="0" dirty="0"/>
          </a:p>
        </p:txBody>
      </p:sp>
      <p:sp>
        <p:nvSpPr>
          <p:cNvPr id="9" name="Rectangle: Rounded Corners 8">
            <a:extLst>
              <a:ext uri="{FF2B5EF4-FFF2-40B4-BE49-F238E27FC236}">
                <a16:creationId xmlns:a16="http://schemas.microsoft.com/office/drawing/2014/main" id="{6D1ACE09-A5E2-4732-A732-1254875AF40F}"/>
              </a:ext>
            </a:extLst>
          </p:cNvPr>
          <p:cNvSpPr/>
          <p:nvPr/>
        </p:nvSpPr>
        <p:spPr bwMode="auto">
          <a:xfrm>
            <a:off x="3983765" y="260650"/>
            <a:ext cx="6912768" cy="441871"/>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133" dirty="0">
                <a:solidFill>
                  <a:schemeClr val="bg1"/>
                </a:solidFill>
              </a:rPr>
              <a:t>Induction &amp; Needs analysis</a:t>
            </a:r>
          </a:p>
        </p:txBody>
      </p:sp>
      <p:sp>
        <p:nvSpPr>
          <p:cNvPr id="11" name="Rectangle: Rounded Corners 10">
            <a:extLst>
              <a:ext uri="{FF2B5EF4-FFF2-40B4-BE49-F238E27FC236}">
                <a16:creationId xmlns:a16="http://schemas.microsoft.com/office/drawing/2014/main" id="{98EBAD07-04B2-4E9B-8CEF-EAF61671E137}"/>
              </a:ext>
            </a:extLst>
          </p:cNvPr>
          <p:cNvSpPr/>
          <p:nvPr/>
        </p:nvSpPr>
        <p:spPr bwMode="auto">
          <a:xfrm>
            <a:off x="3983767" y="4821155"/>
            <a:ext cx="6912768" cy="672075"/>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1600" dirty="0">
                <a:solidFill>
                  <a:schemeClr val="bg1"/>
                </a:solidFill>
              </a:rPr>
              <a:t>Ethical principles and Leadership Behaviours &amp; Skills </a:t>
            </a:r>
          </a:p>
        </p:txBody>
      </p:sp>
      <p:sp>
        <p:nvSpPr>
          <p:cNvPr id="12" name="Rectangle: Rounded Corners 11">
            <a:extLst>
              <a:ext uri="{FF2B5EF4-FFF2-40B4-BE49-F238E27FC236}">
                <a16:creationId xmlns:a16="http://schemas.microsoft.com/office/drawing/2014/main" id="{228B8EA5-337E-4951-A384-EA890FF59C94}"/>
              </a:ext>
            </a:extLst>
          </p:cNvPr>
          <p:cNvSpPr/>
          <p:nvPr/>
        </p:nvSpPr>
        <p:spPr bwMode="auto">
          <a:xfrm>
            <a:off x="3983766" y="1447000"/>
            <a:ext cx="2208245"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endParaRPr lang="en-GB" sz="2000" dirty="0">
              <a:solidFill>
                <a:schemeClr val="bg1"/>
              </a:solidFill>
            </a:endParaRPr>
          </a:p>
          <a:p>
            <a:pPr algn="ctr"/>
            <a:r>
              <a:rPr lang="en-GB" sz="2400" dirty="0">
                <a:solidFill>
                  <a:schemeClr val="bg1"/>
                </a:solidFill>
              </a:rPr>
              <a:t>Course 1</a:t>
            </a:r>
          </a:p>
          <a:p>
            <a:pPr algn="ctr"/>
            <a:r>
              <a:rPr lang="en-GB" b="1" dirty="0">
                <a:solidFill>
                  <a:srgbClr val="FFFF00"/>
                </a:solidFill>
              </a:rPr>
              <a:t>Teacher Development</a:t>
            </a:r>
            <a:endParaRPr lang="en-GB" b="1" dirty="0">
              <a:solidFill>
                <a:schemeClr val="bg1"/>
              </a:solidFill>
            </a:endParaRPr>
          </a:p>
          <a:p>
            <a:pPr algn="ctr"/>
            <a:r>
              <a:rPr lang="en-GB" b="1" dirty="0">
                <a:solidFill>
                  <a:srgbClr val="FFFF00"/>
                </a:solidFill>
              </a:rPr>
              <a:t> an Introduction</a:t>
            </a:r>
          </a:p>
          <a:p>
            <a:pPr algn="ctr"/>
            <a:endParaRPr lang="en-GB" sz="1470" b="1" dirty="0">
              <a:solidFill>
                <a:schemeClr val="bg1"/>
              </a:solidFill>
            </a:endParaRPr>
          </a:p>
          <a:p>
            <a:pPr algn="ctr"/>
            <a:r>
              <a:rPr lang="en-GB" sz="1467" dirty="0">
                <a:solidFill>
                  <a:schemeClr val="bg1"/>
                </a:solidFill>
              </a:rPr>
              <a:t>Content areas</a:t>
            </a:r>
          </a:p>
          <a:p>
            <a:pPr algn="ctr"/>
            <a:r>
              <a:rPr lang="en-GB" sz="1200" dirty="0">
                <a:solidFill>
                  <a:schemeClr val="bg1"/>
                </a:solidFill>
              </a:rPr>
              <a:t>Implementation</a:t>
            </a:r>
          </a:p>
          <a:p>
            <a:pPr algn="ctr"/>
            <a:r>
              <a:rPr lang="en-GB" sz="1200" dirty="0">
                <a:solidFill>
                  <a:schemeClr val="bg1"/>
                </a:solidFill>
              </a:rPr>
              <a:t>What does research tell us </a:t>
            </a:r>
          </a:p>
          <a:p>
            <a:pPr algn="ctr"/>
            <a:r>
              <a:rPr lang="en-GB" sz="1200" dirty="0">
                <a:solidFill>
                  <a:schemeClr val="bg1"/>
                </a:solidFill>
              </a:rPr>
              <a:t>about effective </a:t>
            </a:r>
            <a:r>
              <a:rPr lang="en-GB" sz="1467" dirty="0">
                <a:solidFill>
                  <a:schemeClr val="bg1"/>
                </a:solidFill>
              </a:rPr>
              <a:t>TD?</a:t>
            </a:r>
          </a:p>
          <a:p>
            <a:pPr algn="ctr"/>
            <a:r>
              <a:rPr lang="en-GB" sz="1200" dirty="0">
                <a:solidFill>
                  <a:schemeClr val="bg1"/>
                </a:solidFill>
              </a:rPr>
              <a:t>Identifying School TD needs</a:t>
            </a:r>
          </a:p>
        </p:txBody>
      </p:sp>
      <p:sp>
        <p:nvSpPr>
          <p:cNvPr id="15" name="Rectangle: Rounded Corners 14">
            <a:extLst>
              <a:ext uri="{FF2B5EF4-FFF2-40B4-BE49-F238E27FC236}">
                <a16:creationId xmlns:a16="http://schemas.microsoft.com/office/drawing/2014/main" id="{EC0D27B7-A5B9-4CBD-A2B9-430697E3736F}"/>
              </a:ext>
            </a:extLst>
          </p:cNvPr>
          <p:cNvSpPr/>
          <p:nvPr/>
        </p:nvSpPr>
        <p:spPr bwMode="auto">
          <a:xfrm>
            <a:off x="6336148" y="1441411"/>
            <a:ext cx="2208000"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400" dirty="0">
                <a:solidFill>
                  <a:schemeClr val="bg1"/>
                </a:solidFill>
              </a:rPr>
              <a:t>Course 2</a:t>
            </a:r>
          </a:p>
          <a:p>
            <a:pPr algn="ctr"/>
            <a:r>
              <a:rPr lang="en-GB" b="1" dirty="0">
                <a:solidFill>
                  <a:srgbClr val="FFFF00"/>
                </a:solidFill>
              </a:rPr>
              <a:t>Leading Professional </a:t>
            </a:r>
          </a:p>
          <a:p>
            <a:pPr algn="ctr"/>
            <a:r>
              <a:rPr lang="en-GB" b="1" dirty="0">
                <a:solidFill>
                  <a:srgbClr val="FFFF00"/>
                </a:solidFill>
              </a:rPr>
              <a:t>Learning</a:t>
            </a:r>
          </a:p>
          <a:p>
            <a:pPr algn="ctr"/>
            <a:endParaRPr lang="en-GB" sz="1467" dirty="0">
              <a:solidFill>
                <a:schemeClr val="bg1"/>
              </a:solidFill>
            </a:endParaRPr>
          </a:p>
          <a:p>
            <a:pPr algn="ctr"/>
            <a:r>
              <a:rPr lang="en-GB" sz="1467" dirty="0">
                <a:solidFill>
                  <a:schemeClr val="bg1"/>
                </a:solidFill>
              </a:rPr>
              <a:t>Content areas</a:t>
            </a:r>
          </a:p>
          <a:p>
            <a:pPr algn="ctr"/>
            <a:r>
              <a:rPr lang="en-GB" sz="1467" dirty="0">
                <a:solidFill>
                  <a:schemeClr val="bg1"/>
                </a:solidFill>
              </a:rPr>
              <a:t>Designing effective PD</a:t>
            </a:r>
          </a:p>
          <a:p>
            <a:pPr algn="ctr"/>
            <a:r>
              <a:rPr lang="en-GB" sz="1467" dirty="0">
                <a:solidFill>
                  <a:schemeClr val="bg1"/>
                </a:solidFill>
              </a:rPr>
              <a:t>Parts 1,2 &amp; 3</a:t>
            </a:r>
          </a:p>
          <a:p>
            <a:pPr algn="ctr"/>
            <a:endParaRPr lang="en-GB" sz="1467" dirty="0">
              <a:solidFill>
                <a:schemeClr val="bg1"/>
              </a:solidFill>
            </a:endParaRPr>
          </a:p>
        </p:txBody>
      </p:sp>
      <p:sp>
        <p:nvSpPr>
          <p:cNvPr id="16" name="Rectangle: Rounded Corners 15">
            <a:extLst>
              <a:ext uri="{FF2B5EF4-FFF2-40B4-BE49-F238E27FC236}">
                <a16:creationId xmlns:a16="http://schemas.microsoft.com/office/drawing/2014/main" id="{0358813A-1C78-4D44-8EA0-163D9AE4B47E}"/>
              </a:ext>
            </a:extLst>
          </p:cNvPr>
          <p:cNvSpPr/>
          <p:nvPr/>
        </p:nvSpPr>
        <p:spPr bwMode="auto">
          <a:xfrm>
            <a:off x="8688532" y="1441411"/>
            <a:ext cx="2208000"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400" dirty="0">
                <a:solidFill>
                  <a:schemeClr val="bg1"/>
                </a:solidFill>
              </a:rPr>
              <a:t>Course 3</a:t>
            </a:r>
          </a:p>
          <a:p>
            <a:pPr algn="ctr"/>
            <a:r>
              <a:rPr lang="en-GB" b="1" dirty="0">
                <a:solidFill>
                  <a:srgbClr val="FFFF00"/>
                </a:solidFill>
              </a:rPr>
              <a:t>Building Culture </a:t>
            </a:r>
          </a:p>
          <a:p>
            <a:pPr algn="ctr"/>
            <a:r>
              <a:rPr lang="en-GB" b="1" dirty="0">
                <a:solidFill>
                  <a:srgbClr val="FFFF00"/>
                </a:solidFill>
              </a:rPr>
              <a:t>&amp; Ethos</a:t>
            </a:r>
          </a:p>
          <a:p>
            <a:pPr algn="ctr"/>
            <a:endParaRPr lang="en-GB" sz="1467" dirty="0">
              <a:solidFill>
                <a:schemeClr val="bg1"/>
              </a:solidFill>
            </a:endParaRPr>
          </a:p>
          <a:p>
            <a:pPr algn="ctr"/>
            <a:r>
              <a:rPr lang="en-GB" sz="1467" dirty="0">
                <a:solidFill>
                  <a:schemeClr val="bg1"/>
                </a:solidFill>
              </a:rPr>
              <a:t>Content areas</a:t>
            </a:r>
          </a:p>
          <a:p>
            <a:pPr algn="ctr"/>
            <a:r>
              <a:rPr lang="en-GB" sz="1467" dirty="0">
                <a:solidFill>
                  <a:schemeClr val="bg1"/>
                </a:solidFill>
              </a:rPr>
              <a:t>Delivering Effective PD</a:t>
            </a:r>
          </a:p>
          <a:p>
            <a:pPr algn="ctr"/>
            <a:r>
              <a:rPr lang="en-GB" sz="1467" dirty="0">
                <a:solidFill>
                  <a:schemeClr val="bg1"/>
                </a:solidFill>
              </a:rPr>
              <a:t>Parts 1,2 &amp;  3</a:t>
            </a:r>
          </a:p>
          <a:p>
            <a:pPr algn="ctr"/>
            <a:endParaRPr lang="en-GB" sz="1467" dirty="0">
              <a:solidFill>
                <a:schemeClr val="bg1"/>
              </a:solidFill>
            </a:endParaRPr>
          </a:p>
        </p:txBody>
      </p:sp>
      <p:sp>
        <p:nvSpPr>
          <p:cNvPr id="13" name="Rectangle: Rounded Corners 10">
            <a:extLst>
              <a:ext uri="{FF2B5EF4-FFF2-40B4-BE49-F238E27FC236}">
                <a16:creationId xmlns:a16="http://schemas.microsoft.com/office/drawing/2014/main" id="{98EBAD07-04B2-4E9B-8CEF-EAF61671E137}"/>
              </a:ext>
            </a:extLst>
          </p:cNvPr>
          <p:cNvSpPr/>
          <p:nvPr/>
        </p:nvSpPr>
        <p:spPr bwMode="auto">
          <a:xfrm>
            <a:off x="3983767" y="5645629"/>
            <a:ext cx="6912768" cy="672075"/>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1600" dirty="0">
                <a:solidFill>
                  <a:schemeClr val="bg1"/>
                </a:solidFill>
              </a:rPr>
              <a:t>Enrichment and Learning/Mentoring Communities</a:t>
            </a:r>
          </a:p>
        </p:txBody>
      </p:sp>
      <p:sp>
        <p:nvSpPr>
          <p:cNvPr id="14" name="Rectangle: Rounded Corners 8">
            <a:extLst>
              <a:ext uri="{FF2B5EF4-FFF2-40B4-BE49-F238E27FC236}">
                <a16:creationId xmlns:a16="http://schemas.microsoft.com/office/drawing/2014/main" id="{6D1ACE09-A5E2-4732-A732-1254875AF40F}"/>
              </a:ext>
            </a:extLst>
          </p:cNvPr>
          <p:cNvSpPr/>
          <p:nvPr/>
        </p:nvSpPr>
        <p:spPr bwMode="auto">
          <a:xfrm>
            <a:off x="3983767" y="760518"/>
            <a:ext cx="6912768" cy="441871"/>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133" dirty="0">
                <a:solidFill>
                  <a:schemeClr val="bg1"/>
                </a:solidFill>
              </a:rPr>
              <a:t>Short Course: </a:t>
            </a:r>
            <a:r>
              <a:rPr lang="en-GB" sz="2133" dirty="0">
                <a:solidFill>
                  <a:srgbClr val="FFFF00"/>
                </a:solidFill>
              </a:rPr>
              <a:t>Teaching Foundations &amp; Principles</a:t>
            </a:r>
          </a:p>
        </p:txBody>
      </p:sp>
    </p:spTree>
    <p:extLst>
      <p:ext uri="{BB962C8B-B14F-4D97-AF65-F5344CB8AC3E}">
        <p14:creationId xmlns:p14="http://schemas.microsoft.com/office/powerpoint/2010/main" val="168462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 </a:t>
            </a:r>
          </a:p>
          <a:p>
            <a:pPr algn="ctr"/>
            <a:r>
              <a:rPr lang="en-GB" sz="2800" b="1" i="0" dirty="0"/>
              <a:t>Specialist Programme</a:t>
            </a:r>
          </a:p>
          <a:p>
            <a:pPr algn="ctr"/>
            <a:endParaRPr lang="en-GB" sz="2800" b="1" i="0" dirty="0"/>
          </a:p>
          <a:p>
            <a:pPr algn="ctr"/>
            <a:r>
              <a:rPr lang="en-GB" sz="2800" b="1" i="0" dirty="0">
                <a:hlinkClick r:id="rId2"/>
              </a:rPr>
              <a:t>NPQLT </a:t>
            </a:r>
            <a:endParaRPr lang="en-GB" sz="2800" b="1" i="0" dirty="0"/>
          </a:p>
          <a:p>
            <a:pPr algn="ctr"/>
            <a:endParaRPr lang="en-GB" sz="2800" b="1" i="0" dirty="0"/>
          </a:p>
          <a:p>
            <a:pPr algn="ctr"/>
            <a:r>
              <a:rPr lang="en-GB" sz="2800" b="1" i="0" dirty="0"/>
              <a:t>12 Months</a:t>
            </a:r>
          </a:p>
          <a:p>
            <a:pPr algn="ctr"/>
            <a:r>
              <a:rPr lang="en-GB" b="1" i="0" dirty="0">
                <a:latin typeface="+mn-lt"/>
              </a:rPr>
              <a:t> </a:t>
            </a:r>
          </a:p>
          <a:p>
            <a:endParaRPr lang="en-GB" i="0" dirty="0"/>
          </a:p>
          <a:p>
            <a:endParaRPr lang="en-GB" i="0" dirty="0"/>
          </a:p>
        </p:txBody>
      </p:sp>
      <p:sp>
        <p:nvSpPr>
          <p:cNvPr id="9" name="Rectangle: Rounded Corners 8">
            <a:extLst>
              <a:ext uri="{FF2B5EF4-FFF2-40B4-BE49-F238E27FC236}">
                <a16:creationId xmlns:a16="http://schemas.microsoft.com/office/drawing/2014/main" id="{6D1ACE09-A5E2-4732-A732-1254875AF40F}"/>
              </a:ext>
            </a:extLst>
          </p:cNvPr>
          <p:cNvSpPr/>
          <p:nvPr/>
        </p:nvSpPr>
        <p:spPr bwMode="auto">
          <a:xfrm>
            <a:off x="3983765" y="260650"/>
            <a:ext cx="6912768" cy="441871"/>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133" dirty="0">
                <a:solidFill>
                  <a:schemeClr val="bg1"/>
                </a:solidFill>
              </a:rPr>
              <a:t>Induction &amp; Needs analysis</a:t>
            </a:r>
          </a:p>
        </p:txBody>
      </p:sp>
      <p:sp>
        <p:nvSpPr>
          <p:cNvPr id="11" name="Rectangle: Rounded Corners 10">
            <a:extLst>
              <a:ext uri="{FF2B5EF4-FFF2-40B4-BE49-F238E27FC236}">
                <a16:creationId xmlns:a16="http://schemas.microsoft.com/office/drawing/2014/main" id="{98EBAD07-04B2-4E9B-8CEF-EAF61671E137}"/>
              </a:ext>
            </a:extLst>
          </p:cNvPr>
          <p:cNvSpPr/>
          <p:nvPr/>
        </p:nvSpPr>
        <p:spPr bwMode="auto">
          <a:xfrm>
            <a:off x="3983767" y="4821155"/>
            <a:ext cx="6912768" cy="672075"/>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1600" dirty="0">
                <a:solidFill>
                  <a:schemeClr val="bg1"/>
                </a:solidFill>
              </a:rPr>
              <a:t>Ethical principles and Leadership Behaviours &amp; Skills </a:t>
            </a:r>
          </a:p>
        </p:txBody>
      </p:sp>
      <p:sp>
        <p:nvSpPr>
          <p:cNvPr id="12" name="Rectangle: Rounded Corners 11">
            <a:extLst>
              <a:ext uri="{FF2B5EF4-FFF2-40B4-BE49-F238E27FC236}">
                <a16:creationId xmlns:a16="http://schemas.microsoft.com/office/drawing/2014/main" id="{228B8EA5-337E-4951-A384-EA890FF59C94}"/>
              </a:ext>
            </a:extLst>
          </p:cNvPr>
          <p:cNvSpPr/>
          <p:nvPr/>
        </p:nvSpPr>
        <p:spPr bwMode="auto">
          <a:xfrm>
            <a:off x="3983766" y="1447000"/>
            <a:ext cx="2208245"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400" dirty="0">
                <a:solidFill>
                  <a:schemeClr val="bg1"/>
                </a:solidFill>
              </a:rPr>
              <a:t>Course 1</a:t>
            </a:r>
          </a:p>
          <a:p>
            <a:pPr algn="ctr"/>
            <a:r>
              <a:rPr lang="en-GB" sz="1600" b="1" dirty="0">
                <a:solidFill>
                  <a:srgbClr val="FFFF00"/>
                </a:solidFill>
              </a:rPr>
              <a:t>Professional Learning </a:t>
            </a:r>
          </a:p>
          <a:p>
            <a:pPr algn="ctr"/>
            <a:r>
              <a:rPr lang="en-GB" sz="1600" b="1" dirty="0">
                <a:solidFill>
                  <a:srgbClr val="FFFF00"/>
                </a:solidFill>
              </a:rPr>
              <a:t>an Introduction</a:t>
            </a:r>
          </a:p>
          <a:p>
            <a:pPr algn="ctr"/>
            <a:endParaRPr lang="en-GB" sz="1467" dirty="0">
              <a:solidFill>
                <a:schemeClr val="bg1"/>
              </a:solidFill>
            </a:endParaRPr>
          </a:p>
          <a:p>
            <a:pPr algn="ctr"/>
            <a:r>
              <a:rPr lang="en-GB" sz="1467" dirty="0">
                <a:solidFill>
                  <a:schemeClr val="bg1"/>
                </a:solidFill>
              </a:rPr>
              <a:t>Content areas</a:t>
            </a:r>
          </a:p>
          <a:p>
            <a:pPr algn="ctr"/>
            <a:r>
              <a:rPr lang="en-GB" sz="1200" dirty="0">
                <a:solidFill>
                  <a:schemeClr val="bg1"/>
                </a:solidFill>
              </a:rPr>
              <a:t>Implementation</a:t>
            </a:r>
          </a:p>
          <a:p>
            <a:pPr algn="ctr"/>
            <a:r>
              <a:rPr lang="en-GB" sz="1200" dirty="0">
                <a:solidFill>
                  <a:schemeClr val="bg1"/>
                </a:solidFill>
              </a:rPr>
              <a:t>How pupils learn</a:t>
            </a:r>
          </a:p>
          <a:p>
            <a:pPr algn="ctr"/>
            <a:r>
              <a:rPr lang="en-GB" sz="1200" dirty="0">
                <a:solidFill>
                  <a:schemeClr val="bg1"/>
                </a:solidFill>
              </a:rPr>
              <a:t>Subject and curriculum</a:t>
            </a:r>
          </a:p>
        </p:txBody>
      </p:sp>
      <p:sp>
        <p:nvSpPr>
          <p:cNvPr id="15" name="Rectangle: Rounded Corners 14">
            <a:extLst>
              <a:ext uri="{FF2B5EF4-FFF2-40B4-BE49-F238E27FC236}">
                <a16:creationId xmlns:a16="http://schemas.microsoft.com/office/drawing/2014/main" id="{EC0D27B7-A5B9-4CBD-A2B9-430697E3736F}"/>
              </a:ext>
            </a:extLst>
          </p:cNvPr>
          <p:cNvSpPr/>
          <p:nvPr/>
        </p:nvSpPr>
        <p:spPr bwMode="auto">
          <a:xfrm>
            <a:off x="6336148" y="1441411"/>
            <a:ext cx="2208000"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endParaRPr lang="en-GB" sz="2000" dirty="0">
              <a:solidFill>
                <a:schemeClr val="bg1"/>
              </a:solidFill>
            </a:endParaRPr>
          </a:p>
          <a:p>
            <a:pPr algn="ctr"/>
            <a:r>
              <a:rPr lang="en-GB" sz="2400" dirty="0">
                <a:solidFill>
                  <a:schemeClr val="bg1"/>
                </a:solidFill>
              </a:rPr>
              <a:t>Course 2</a:t>
            </a:r>
          </a:p>
          <a:p>
            <a:pPr algn="ctr"/>
            <a:r>
              <a:rPr lang="en-GB" b="1" dirty="0">
                <a:solidFill>
                  <a:srgbClr val="FFFF00"/>
                </a:solidFill>
              </a:rPr>
              <a:t>Leading Teaching</a:t>
            </a:r>
          </a:p>
          <a:p>
            <a:pPr algn="ctr"/>
            <a:endParaRPr lang="en-GB" sz="1467" dirty="0">
              <a:solidFill>
                <a:schemeClr val="bg1"/>
              </a:solidFill>
            </a:endParaRPr>
          </a:p>
          <a:p>
            <a:pPr algn="ctr"/>
            <a:endParaRPr lang="en-GB" sz="1467" dirty="0">
              <a:solidFill>
                <a:schemeClr val="bg1"/>
              </a:solidFill>
            </a:endParaRPr>
          </a:p>
          <a:p>
            <a:pPr algn="ctr"/>
            <a:r>
              <a:rPr lang="en-GB" sz="1600" dirty="0">
                <a:solidFill>
                  <a:schemeClr val="bg1"/>
                </a:solidFill>
                <a:ea typeface="Calibri" panose="020F0502020204030204" pitchFamily="34" charset="0"/>
                <a:cs typeface="Times New Roman" panose="02020603050405020304" pitchFamily="18" charset="0"/>
              </a:rPr>
              <a:t>Content areas</a:t>
            </a:r>
          </a:p>
          <a:p>
            <a:pPr algn="ctr"/>
            <a:r>
              <a:rPr lang="en-GB" sz="1200" dirty="0">
                <a:solidFill>
                  <a:schemeClr val="bg1"/>
                </a:solidFill>
                <a:ea typeface="Calibri" panose="020F0502020204030204" pitchFamily="34" charset="0"/>
                <a:cs typeface="Times New Roman" panose="02020603050405020304" pitchFamily="18" charset="0"/>
              </a:rPr>
              <a:t>Classroom practice</a:t>
            </a:r>
          </a:p>
          <a:p>
            <a:pPr algn="ctr"/>
            <a:r>
              <a:rPr lang="en-GB" sz="1200" dirty="0">
                <a:solidFill>
                  <a:schemeClr val="bg1"/>
                </a:solidFill>
                <a:ea typeface="Calibri" panose="020F0502020204030204" pitchFamily="34" charset="0"/>
                <a:cs typeface="Times New Roman" panose="02020603050405020304" pitchFamily="18" charset="0"/>
              </a:rPr>
              <a:t>Adaptive teaching</a:t>
            </a:r>
          </a:p>
          <a:p>
            <a:pPr algn="ctr"/>
            <a:r>
              <a:rPr lang="en-GB" sz="1200" dirty="0">
                <a:solidFill>
                  <a:schemeClr val="bg1"/>
                </a:solidFill>
                <a:ea typeface="Calibri" panose="020F0502020204030204" pitchFamily="34" charset="0"/>
                <a:cs typeface="Times New Roman" panose="02020603050405020304" pitchFamily="18" charset="0"/>
              </a:rPr>
              <a:t>Assessment </a:t>
            </a:r>
          </a:p>
          <a:p>
            <a:pPr algn="ctr"/>
            <a:endParaRPr lang="en-GB" sz="1467" dirty="0">
              <a:solidFill>
                <a:schemeClr val="bg1"/>
              </a:solidFill>
            </a:endParaRPr>
          </a:p>
        </p:txBody>
      </p:sp>
      <p:sp>
        <p:nvSpPr>
          <p:cNvPr id="16" name="Rectangle: Rounded Corners 15">
            <a:extLst>
              <a:ext uri="{FF2B5EF4-FFF2-40B4-BE49-F238E27FC236}">
                <a16:creationId xmlns:a16="http://schemas.microsoft.com/office/drawing/2014/main" id="{0358813A-1C78-4D44-8EA0-163D9AE4B47E}"/>
              </a:ext>
            </a:extLst>
          </p:cNvPr>
          <p:cNvSpPr/>
          <p:nvPr/>
        </p:nvSpPr>
        <p:spPr bwMode="auto">
          <a:xfrm>
            <a:off x="8688532" y="1441411"/>
            <a:ext cx="2208000"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endParaRPr lang="en-GB" sz="2000" dirty="0">
              <a:solidFill>
                <a:schemeClr val="bg1"/>
              </a:solidFill>
            </a:endParaRPr>
          </a:p>
          <a:p>
            <a:pPr algn="ctr"/>
            <a:r>
              <a:rPr lang="en-GB" sz="2400" dirty="0">
                <a:solidFill>
                  <a:schemeClr val="bg1"/>
                </a:solidFill>
              </a:rPr>
              <a:t>Course 3</a:t>
            </a:r>
          </a:p>
          <a:p>
            <a:pPr algn="ctr"/>
            <a:r>
              <a:rPr lang="en-GB" b="1" dirty="0">
                <a:solidFill>
                  <a:srgbClr val="FFFF00"/>
                </a:solidFill>
              </a:rPr>
              <a:t>Building Culture </a:t>
            </a:r>
          </a:p>
          <a:p>
            <a:pPr algn="ctr"/>
            <a:r>
              <a:rPr lang="en-GB" b="1" dirty="0">
                <a:solidFill>
                  <a:srgbClr val="FFFF00"/>
                </a:solidFill>
              </a:rPr>
              <a:t>&amp; Ethos</a:t>
            </a:r>
          </a:p>
          <a:p>
            <a:pPr algn="ctr"/>
            <a:endParaRPr lang="en-GB" sz="1467" dirty="0">
              <a:solidFill>
                <a:schemeClr val="bg1"/>
              </a:solidFill>
            </a:endParaRPr>
          </a:p>
          <a:p>
            <a:pPr algn="ctr"/>
            <a:r>
              <a:rPr lang="en-GB" sz="1600" dirty="0">
                <a:solidFill>
                  <a:schemeClr val="bg1"/>
                </a:solidFill>
              </a:rPr>
              <a:t>Content areas</a:t>
            </a:r>
          </a:p>
          <a:p>
            <a:pPr algn="ctr"/>
            <a:r>
              <a:rPr lang="en-GB" sz="1200" dirty="0">
                <a:solidFill>
                  <a:schemeClr val="bg1"/>
                </a:solidFill>
              </a:rPr>
              <a:t>Professional development </a:t>
            </a:r>
          </a:p>
          <a:p>
            <a:pPr algn="ctr"/>
            <a:r>
              <a:rPr lang="en-GB" sz="1200" dirty="0">
                <a:solidFill>
                  <a:schemeClr val="bg1"/>
                </a:solidFill>
              </a:rPr>
              <a:t>- Parts 1 and 2</a:t>
            </a:r>
          </a:p>
          <a:p>
            <a:pPr algn="ctr"/>
            <a:r>
              <a:rPr lang="en-GB" sz="1200" dirty="0">
                <a:solidFill>
                  <a:schemeClr val="bg1"/>
                </a:solidFill>
              </a:rPr>
              <a:t>School Culture</a:t>
            </a:r>
          </a:p>
          <a:p>
            <a:pPr algn="ctr"/>
            <a:endParaRPr lang="en-GB" sz="1200" dirty="0">
              <a:solidFill>
                <a:schemeClr val="bg1"/>
              </a:solidFill>
            </a:endParaRPr>
          </a:p>
        </p:txBody>
      </p:sp>
      <p:sp>
        <p:nvSpPr>
          <p:cNvPr id="13" name="Rectangle: Rounded Corners 10">
            <a:extLst>
              <a:ext uri="{FF2B5EF4-FFF2-40B4-BE49-F238E27FC236}">
                <a16:creationId xmlns:a16="http://schemas.microsoft.com/office/drawing/2014/main" id="{98EBAD07-04B2-4E9B-8CEF-EAF61671E137}"/>
              </a:ext>
            </a:extLst>
          </p:cNvPr>
          <p:cNvSpPr/>
          <p:nvPr/>
        </p:nvSpPr>
        <p:spPr bwMode="auto">
          <a:xfrm>
            <a:off x="3983767" y="5645629"/>
            <a:ext cx="6912768" cy="672075"/>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1600" dirty="0">
                <a:solidFill>
                  <a:schemeClr val="bg1"/>
                </a:solidFill>
              </a:rPr>
              <a:t>Enrichment and Learning/Mentoring Communities</a:t>
            </a:r>
          </a:p>
        </p:txBody>
      </p:sp>
      <p:sp>
        <p:nvSpPr>
          <p:cNvPr id="14" name="Rectangle: Rounded Corners 8">
            <a:extLst>
              <a:ext uri="{FF2B5EF4-FFF2-40B4-BE49-F238E27FC236}">
                <a16:creationId xmlns:a16="http://schemas.microsoft.com/office/drawing/2014/main" id="{6D1ACE09-A5E2-4732-A732-1254875AF40F}"/>
              </a:ext>
            </a:extLst>
          </p:cNvPr>
          <p:cNvSpPr/>
          <p:nvPr/>
        </p:nvSpPr>
        <p:spPr bwMode="auto">
          <a:xfrm>
            <a:off x="3983767" y="760518"/>
            <a:ext cx="6912768" cy="441871"/>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133" dirty="0">
                <a:solidFill>
                  <a:schemeClr val="bg1"/>
                </a:solidFill>
              </a:rPr>
              <a:t>Short Course: </a:t>
            </a:r>
            <a:r>
              <a:rPr lang="en-GB" sz="2133" dirty="0">
                <a:solidFill>
                  <a:srgbClr val="FFFF00"/>
                </a:solidFill>
              </a:rPr>
              <a:t>Teaching Foundations &amp; Principles</a:t>
            </a:r>
          </a:p>
        </p:txBody>
      </p:sp>
    </p:spTree>
    <p:extLst>
      <p:ext uri="{BB962C8B-B14F-4D97-AF65-F5344CB8AC3E}">
        <p14:creationId xmlns:p14="http://schemas.microsoft.com/office/powerpoint/2010/main" val="11079482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 </a:t>
            </a:r>
          </a:p>
          <a:p>
            <a:pPr algn="ctr"/>
            <a:r>
              <a:rPr lang="en-GB" sz="2800" b="1" i="0" dirty="0"/>
              <a:t>Specialist Programme</a:t>
            </a:r>
          </a:p>
          <a:p>
            <a:pPr algn="ctr"/>
            <a:endParaRPr lang="en-GB" sz="2800" b="1" i="0" dirty="0"/>
          </a:p>
          <a:p>
            <a:pPr algn="ctr"/>
            <a:r>
              <a:rPr lang="en-GB" sz="2800" b="1" i="0" dirty="0">
                <a:hlinkClick r:id="rId2"/>
              </a:rPr>
              <a:t>NPQLB&amp;C </a:t>
            </a:r>
            <a:endParaRPr lang="en-GB" sz="2800" b="1" i="0" dirty="0"/>
          </a:p>
          <a:p>
            <a:pPr algn="ctr"/>
            <a:endParaRPr lang="en-GB" sz="2800" b="1" i="0" dirty="0"/>
          </a:p>
          <a:p>
            <a:pPr algn="ctr"/>
            <a:r>
              <a:rPr lang="en-GB" sz="2800" b="1" i="0" dirty="0"/>
              <a:t>12 Months</a:t>
            </a:r>
          </a:p>
          <a:p>
            <a:pPr algn="ctr"/>
            <a:r>
              <a:rPr lang="en-GB" b="1" i="0" dirty="0">
                <a:latin typeface="+mn-lt"/>
              </a:rPr>
              <a:t> </a:t>
            </a:r>
          </a:p>
          <a:p>
            <a:endParaRPr lang="en-GB" i="0" dirty="0"/>
          </a:p>
          <a:p>
            <a:endParaRPr lang="en-GB" i="0" dirty="0"/>
          </a:p>
        </p:txBody>
      </p:sp>
      <p:sp>
        <p:nvSpPr>
          <p:cNvPr id="9" name="Rectangle: Rounded Corners 8">
            <a:extLst>
              <a:ext uri="{FF2B5EF4-FFF2-40B4-BE49-F238E27FC236}">
                <a16:creationId xmlns:a16="http://schemas.microsoft.com/office/drawing/2014/main" id="{6D1ACE09-A5E2-4732-A732-1254875AF40F}"/>
              </a:ext>
            </a:extLst>
          </p:cNvPr>
          <p:cNvSpPr/>
          <p:nvPr/>
        </p:nvSpPr>
        <p:spPr bwMode="auto">
          <a:xfrm>
            <a:off x="3983765" y="260650"/>
            <a:ext cx="6912768" cy="441871"/>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133" dirty="0">
                <a:solidFill>
                  <a:schemeClr val="bg1"/>
                </a:solidFill>
              </a:rPr>
              <a:t>Induction &amp; Needs analysis</a:t>
            </a:r>
          </a:p>
        </p:txBody>
      </p:sp>
      <p:sp>
        <p:nvSpPr>
          <p:cNvPr id="11" name="Rectangle: Rounded Corners 10">
            <a:extLst>
              <a:ext uri="{FF2B5EF4-FFF2-40B4-BE49-F238E27FC236}">
                <a16:creationId xmlns:a16="http://schemas.microsoft.com/office/drawing/2014/main" id="{98EBAD07-04B2-4E9B-8CEF-EAF61671E137}"/>
              </a:ext>
            </a:extLst>
          </p:cNvPr>
          <p:cNvSpPr/>
          <p:nvPr/>
        </p:nvSpPr>
        <p:spPr bwMode="auto">
          <a:xfrm>
            <a:off x="3983767" y="4821155"/>
            <a:ext cx="6912768" cy="672075"/>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1600" dirty="0">
                <a:solidFill>
                  <a:schemeClr val="bg1"/>
                </a:solidFill>
              </a:rPr>
              <a:t>Ethical principles and Leadership Behaviours &amp; Skills </a:t>
            </a:r>
          </a:p>
        </p:txBody>
      </p:sp>
      <p:sp>
        <p:nvSpPr>
          <p:cNvPr id="12" name="Rectangle: Rounded Corners 11">
            <a:extLst>
              <a:ext uri="{FF2B5EF4-FFF2-40B4-BE49-F238E27FC236}">
                <a16:creationId xmlns:a16="http://schemas.microsoft.com/office/drawing/2014/main" id="{228B8EA5-337E-4951-A384-EA890FF59C94}"/>
              </a:ext>
            </a:extLst>
          </p:cNvPr>
          <p:cNvSpPr/>
          <p:nvPr/>
        </p:nvSpPr>
        <p:spPr bwMode="auto">
          <a:xfrm>
            <a:off x="3983766" y="1447000"/>
            <a:ext cx="2208245"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endParaRPr lang="en-GB" sz="2400" dirty="0">
              <a:solidFill>
                <a:schemeClr val="bg1"/>
              </a:solidFill>
            </a:endParaRPr>
          </a:p>
          <a:p>
            <a:pPr algn="ctr"/>
            <a:r>
              <a:rPr lang="en-GB" sz="2400" dirty="0">
                <a:solidFill>
                  <a:schemeClr val="bg1"/>
                </a:solidFill>
              </a:rPr>
              <a:t>Course 1</a:t>
            </a:r>
          </a:p>
          <a:p>
            <a:pPr algn="ctr"/>
            <a:r>
              <a:rPr lang="en-GB" b="1" dirty="0">
                <a:solidFill>
                  <a:srgbClr val="FFFF00"/>
                </a:solidFill>
              </a:rPr>
              <a:t>Behaviour &amp; Culture </a:t>
            </a:r>
          </a:p>
          <a:p>
            <a:pPr algn="ctr"/>
            <a:r>
              <a:rPr lang="en-GB" b="1" dirty="0">
                <a:solidFill>
                  <a:srgbClr val="FFFF00"/>
                </a:solidFill>
              </a:rPr>
              <a:t>an introduction</a:t>
            </a:r>
          </a:p>
          <a:p>
            <a:pPr algn="ctr"/>
            <a:endParaRPr lang="en-GB" sz="1467" dirty="0">
              <a:solidFill>
                <a:schemeClr val="bg1"/>
              </a:solidFill>
            </a:endParaRPr>
          </a:p>
          <a:p>
            <a:pPr algn="ctr"/>
            <a:r>
              <a:rPr lang="en-GB" sz="1600" dirty="0">
                <a:solidFill>
                  <a:schemeClr val="bg1"/>
                </a:solidFill>
              </a:rPr>
              <a:t>Content areas</a:t>
            </a:r>
          </a:p>
          <a:p>
            <a:pPr algn="ctr"/>
            <a:r>
              <a:rPr lang="en-GB" sz="1200" dirty="0">
                <a:solidFill>
                  <a:schemeClr val="bg1"/>
                </a:solidFill>
              </a:rPr>
              <a:t>Implementation</a:t>
            </a:r>
          </a:p>
          <a:p>
            <a:pPr algn="ctr"/>
            <a:r>
              <a:rPr lang="en-GB" sz="1200" dirty="0">
                <a:solidFill>
                  <a:schemeClr val="bg1"/>
                </a:solidFill>
              </a:rPr>
              <a:t>What does research tell us </a:t>
            </a:r>
          </a:p>
          <a:p>
            <a:pPr algn="ctr"/>
            <a:r>
              <a:rPr lang="en-GB" sz="1200" dirty="0">
                <a:solidFill>
                  <a:schemeClr val="bg1"/>
                </a:solidFill>
              </a:rPr>
              <a:t>about enabling good </a:t>
            </a:r>
          </a:p>
          <a:p>
            <a:pPr algn="ctr"/>
            <a:r>
              <a:rPr lang="en-GB" sz="1200" dirty="0">
                <a:solidFill>
                  <a:schemeClr val="bg1"/>
                </a:solidFill>
              </a:rPr>
              <a:t>Behaviour?</a:t>
            </a:r>
          </a:p>
          <a:p>
            <a:pPr algn="ctr"/>
            <a:r>
              <a:rPr lang="en-GB" sz="1200" dirty="0">
                <a:solidFill>
                  <a:schemeClr val="bg1"/>
                </a:solidFill>
              </a:rPr>
              <a:t>Identifying school </a:t>
            </a:r>
          </a:p>
          <a:p>
            <a:pPr algn="ctr"/>
            <a:r>
              <a:rPr lang="en-GB" sz="1200" dirty="0">
                <a:solidFill>
                  <a:schemeClr val="bg1"/>
                </a:solidFill>
              </a:rPr>
              <a:t>behaviour needs</a:t>
            </a:r>
          </a:p>
          <a:p>
            <a:pPr algn="ctr"/>
            <a:endParaRPr lang="en-GB" sz="1467" dirty="0">
              <a:solidFill>
                <a:schemeClr val="bg1"/>
              </a:solidFill>
            </a:endParaRPr>
          </a:p>
        </p:txBody>
      </p:sp>
      <p:sp>
        <p:nvSpPr>
          <p:cNvPr id="15" name="Rectangle: Rounded Corners 14">
            <a:extLst>
              <a:ext uri="{FF2B5EF4-FFF2-40B4-BE49-F238E27FC236}">
                <a16:creationId xmlns:a16="http://schemas.microsoft.com/office/drawing/2014/main" id="{EC0D27B7-A5B9-4CBD-A2B9-430697E3736F}"/>
              </a:ext>
            </a:extLst>
          </p:cNvPr>
          <p:cNvSpPr/>
          <p:nvPr/>
        </p:nvSpPr>
        <p:spPr bwMode="auto">
          <a:xfrm>
            <a:off x="6336148" y="1441411"/>
            <a:ext cx="2208000"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400" dirty="0">
                <a:solidFill>
                  <a:schemeClr val="bg1"/>
                </a:solidFill>
              </a:rPr>
              <a:t>Course 2</a:t>
            </a:r>
            <a:r>
              <a:rPr lang="en-GB" sz="2400" dirty="0">
                <a:solidFill>
                  <a:srgbClr val="FFFF00"/>
                </a:solidFill>
              </a:rPr>
              <a:t> </a:t>
            </a:r>
          </a:p>
          <a:p>
            <a:pPr algn="ctr"/>
            <a:r>
              <a:rPr lang="en-GB" b="1" dirty="0">
                <a:solidFill>
                  <a:srgbClr val="FFFF00"/>
                </a:solidFill>
              </a:rPr>
              <a:t>Leading Behaviour </a:t>
            </a:r>
          </a:p>
          <a:p>
            <a:pPr algn="ctr"/>
            <a:r>
              <a:rPr lang="en-GB" b="1" dirty="0">
                <a:solidFill>
                  <a:srgbClr val="FFFF00"/>
                </a:solidFill>
              </a:rPr>
              <a:t>Systems</a:t>
            </a:r>
          </a:p>
          <a:p>
            <a:pPr algn="ctr"/>
            <a:endParaRPr lang="en-GB" sz="1467" dirty="0">
              <a:solidFill>
                <a:schemeClr val="bg1"/>
              </a:solidFill>
            </a:endParaRPr>
          </a:p>
          <a:p>
            <a:pPr algn="ctr"/>
            <a:r>
              <a:rPr lang="en-GB" sz="1600" dirty="0">
                <a:solidFill>
                  <a:schemeClr val="bg1"/>
                </a:solidFill>
              </a:rPr>
              <a:t>Content areas</a:t>
            </a:r>
          </a:p>
          <a:p>
            <a:pPr algn="ctr"/>
            <a:r>
              <a:rPr lang="en-GB" sz="1200" dirty="0">
                <a:solidFill>
                  <a:schemeClr val="bg1"/>
                </a:solidFill>
              </a:rPr>
              <a:t>Enabling good behaviour </a:t>
            </a:r>
          </a:p>
          <a:p>
            <a:pPr algn="ctr"/>
            <a:r>
              <a:rPr lang="en-GB" sz="1200" dirty="0">
                <a:solidFill>
                  <a:schemeClr val="bg1"/>
                </a:solidFill>
              </a:rPr>
              <a:t>parts 1 &amp; 2</a:t>
            </a:r>
          </a:p>
          <a:p>
            <a:pPr algn="ctr"/>
            <a:r>
              <a:rPr lang="en-GB" sz="1200" dirty="0">
                <a:solidFill>
                  <a:schemeClr val="bg1"/>
                </a:solidFill>
              </a:rPr>
              <a:t>Complex behaviours</a:t>
            </a:r>
          </a:p>
          <a:p>
            <a:pPr algn="ctr"/>
            <a:endParaRPr lang="en-GB" sz="1200" dirty="0">
              <a:solidFill>
                <a:schemeClr val="bg1"/>
              </a:solidFill>
            </a:endParaRPr>
          </a:p>
          <a:p>
            <a:pPr algn="ctr"/>
            <a:endParaRPr lang="en-GB" sz="1200" dirty="0">
              <a:solidFill>
                <a:schemeClr val="bg1"/>
              </a:solidFill>
            </a:endParaRPr>
          </a:p>
        </p:txBody>
      </p:sp>
      <p:sp>
        <p:nvSpPr>
          <p:cNvPr id="16" name="Rectangle: Rounded Corners 15">
            <a:extLst>
              <a:ext uri="{FF2B5EF4-FFF2-40B4-BE49-F238E27FC236}">
                <a16:creationId xmlns:a16="http://schemas.microsoft.com/office/drawing/2014/main" id="{0358813A-1C78-4D44-8EA0-163D9AE4B47E}"/>
              </a:ext>
            </a:extLst>
          </p:cNvPr>
          <p:cNvSpPr/>
          <p:nvPr/>
        </p:nvSpPr>
        <p:spPr bwMode="auto">
          <a:xfrm>
            <a:off x="8688532" y="1441411"/>
            <a:ext cx="2208000" cy="316835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400" dirty="0">
                <a:solidFill>
                  <a:schemeClr val="bg1"/>
                </a:solidFill>
              </a:rPr>
              <a:t>Course 3</a:t>
            </a:r>
          </a:p>
          <a:p>
            <a:pPr algn="ctr"/>
            <a:r>
              <a:rPr lang="en-GB" b="1" dirty="0">
                <a:solidFill>
                  <a:srgbClr val="FFFF00"/>
                </a:solidFill>
              </a:rPr>
              <a:t>Building Culture </a:t>
            </a:r>
          </a:p>
          <a:p>
            <a:pPr algn="ctr"/>
            <a:r>
              <a:rPr lang="en-GB" b="1" dirty="0">
                <a:solidFill>
                  <a:srgbClr val="FFFF00"/>
                </a:solidFill>
              </a:rPr>
              <a:t>&amp; Ethos</a:t>
            </a:r>
          </a:p>
          <a:p>
            <a:pPr algn="ctr"/>
            <a:endParaRPr lang="en-GB" sz="1467" dirty="0">
              <a:solidFill>
                <a:schemeClr val="bg1"/>
              </a:solidFill>
            </a:endParaRPr>
          </a:p>
          <a:p>
            <a:pPr algn="ctr"/>
            <a:r>
              <a:rPr lang="en-GB" sz="1600" dirty="0">
                <a:solidFill>
                  <a:schemeClr val="bg1"/>
                </a:solidFill>
              </a:rPr>
              <a:t>Content areas</a:t>
            </a:r>
          </a:p>
          <a:p>
            <a:pPr algn="ctr"/>
            <a:r>
              <a:rPr lang="en-GB" sz="1200" dirty="0">
                <a:solidFill>
                  <a:schemeClr val="bg1"/>
                </a:solidFill>
              </a:rPr>
              <a:t>Professional development </a:t>
            </a:r>
          </a:p>
          <a:p>
            <a:pPr algn="ctr"/>
            <a:r>
              <a:rPr lang="en-GB" sz="1200" dirty="0">
                <a:solidFill>
                  <a:schemeClr val="bg1"/>
                </a:solidFill>
              </a:rPr>
              <a:t>Parts 1 and 2</a:t>
            </a:r>
          </a:p>
          <a:p>
            <a:pPr algn="ctr"/>
            <a:r>
              <a:rPr lang="en-GB" sz="1200" dirty="0">
                <a:solidFill>
                  <a:schemeClr val="bg1"/>
                </a:solidFill>
              </a:rPr>
              <a:t>School Culture</a:t>
            </a:r>
          </a:p>
          <a:p>
            <a:pPr algn="ctr"/>
            <a:endParaRPr lang="en-GB" sz="1200" dirty="0">
              <a:solidFill>
                <a:schemeClr val="bg1"/>
              </a:solidFill>
            </a:endParaRPr>
          </a:p>
          <a:p>
            <a:pPr algn="ctr"/>
            <a:endParaRPr lang="en-GB" sz="1200" dirty="0">
              <a:solidFill>
                <a:schemeClr val="bg1"/>
              </a:solidFill>
            </a:endParaRPr>
          </a:p>
        </p:txBody>
      </p:sp>
      <p:sp>
        <p:nvSpPr>
          <p:cNvPr id="13" name="Rectangle: Rounded Corners 10">
            <a:extLst>
              <a:ext uri="{FF2B5EF4-FFF2-40B4-BE49-F238E27FC236}">
                <a16:creationId xmlns:a16="http://schemas.microsoft.com/office/drawing/2014/main" id="{98EBAD07-04B2-4E9B-8CEF-EAF61671E137}"/>
              </a:ext>
            </a:extLst>
          </p:cNvPr>
          <p:cNvSpPr/>
          <p:nvPr/>
        </p:nvSpPr>
        <p:spPr bwMode="auto">
          <a:xfrm>
            <a:off x="3983767" y="5645629"/>
            <a:ext cx="6912768" cy="672075"/>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1600" dirty="0">
                <a:solidFill>
                  <a:schemeClr val="bg1"/>
                </a:solidFill>
              </a:rPr>
              <a:t>Enrichment and Learning/Mentoring Communities</a:t>
            </a:r>
          </a:p>
        </p:txBody>
      </p:sp>
      <p:sp>
        <p:nvSpPr>
          <p:cNvPr id="14" name="Rectangle: Rounded Corners 8">
            <a:extLst>
              <a:ext uri="{FF2B5EF4-FFF2-40B4-BE49-F238E27FC236}">
                <a16:creationId xmlns:a16="http://schemas.microsoft.com/office/drawing/2014/main" id="{6D1ACE09-A5E2-4732-A732-1254875AF40F}"/>
              </a:ext>
            </a:extLst>
          </p:cNvPr>
          <p:cNvSpPr/>
          <p:nvPr/>
        </p:nvSpPr>
        <p:spPr bwMode="auto">
          <a:xfrm>
            <a:off x="3983767" y="760518"/>
            <a:ext cx="6912768" cy="441871"/>
          </a:xfrm>
          <a:prstGeom prst="roundRect">
            <a:avLst/>
          </a:prstGeom>
          <a:solidFill>
            <a:schemeClr val="accent1"/>
          </a:solidFill>
          <a:ln w="9525" cap="flat" cmpd="sng" algn="ctr">
            <a:noFill/>
            <a:prstDash val="solid"/>
            <a:round/>
            <a:headEnd type="none" w="med" len="med"/>
            <a:tailEnd type="none" w="med" len="med"/>
          </a:ln>
          <a:effectLst/>
        </p:spPr>
        <p:txBody>
          <a:bodyPr vert="horz" wrap="none" lIns="121917" tIns="60959" rIns="121917" bIns="60959" numCol="1" rtlCol="0" anchor="ctr" anchorCtr="0" compatLnSpc="1">
            <a:prstTxWarp prst="textNoShape">
              <a:avLst/>
            </a:prstTxWarp>
          </a:bodyPr>
          <a:lstStyle/>
          <a:p>
            <a:pPr algn="ctr"/>
            <a:r>
              <a:rPr lang="en-GB" sz="2133" dirty="0">
                <a:solidFill>
                  <a:schemeClr val="bg1"/>
                </a:solidFill>
              </a:rPr>
              <a:t>Short Course: </a:t>
            </a:r>
            <a:r>
              <a:rPr lang="en-GB" sz="2133" dirty="0">
                <a:solidFill>
                  <a:srgbClr val="FFFF00"/>
                </a:solidFill>
              </a:rPr>
              <a:t>Teaching Foundations &amp; Principles</a:t>
            </a:r>
          </a:p>
        </p:txBody>
      </p:sp>
    </p:spTree>
    <p:extLst>
      <p:ext uri="{BB962C8B-B14F-4D97-AF65-F5344CB8AC3E}">
        <p14:creationId xmlns:p14="http://schemas.microsoft.com/office/powerpoint/2010/main" val="379173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3848-48CF-425F-B36E-228C8C2DA33A}"/>
              </a:ext>
            </a:extLst>
          </p:cNvPr>
          <p:cNvSpPr>
            <a:spLocks noGrp="1"/>
          </p:cNvSpPr>
          <p:nvPr>
            <p:ph type="title"/>
          </p:nvPr>
        </p:nvSpPr>
        <p:spPr/>
        <p:txBody>
          <a:bodyPr/>
          <a:lstStyle/>
          <a:p>
            <a:r>
              <a:rPr lang="en-GB" dirty="0"/>
              <a:t>Lyndon Evans</a:t>
            </a:r>
            <a:br>
              <a:rPr lang="en-GB" dirty="0"/>
            </a:br>
            <a:endParaRPr lang="en-GB" dirty="0"/>
          </a:p>
        </p:txBody>
      </p:sp>
      <p:sp>
        <p:nvSpPr>
          <p:cNvPr id="3" name="Text Placeholder 2">
            <a:extLst>
              <a:ext uri="{FF2B5EF4-FFF2-40B4-BE49-F238E27FC236}">
                <a16:creationId xmlns:a16="http://schemas.microsoft.com/office/drawing/2014/main" id="{3DF28367-51E0-4256-BAB2-D9EB17EE2AEE}"/>
              </a:ext>
            </a:extLst>
          </p:cNvPr>
          <p:cNvSpPr txBox="1">
            <a:spLocks/>
          </p:cNvSpPr>
          <p:nvPr/>
        </p:nvSpPr>
        <p:spPr>
          <a:xfrm>
            <a:off x="623392" y="1509184"/>
            <a:ext cx="5471584" cy="45127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NPQEL: A participant’s point of view</a:t>
            </a:r>
          </a:p>
        </p:txBody>
      </p:sp>
      <p:pic>
        <p:nvPicPr>
          <p:cNvPr id="6" name="Picture 5" descr="A person in a suit&#10;&#10;Description automatically generated with low confidence">
            <a:extLst>
              <a:ext uri="{FF2B5EF4-FFF2-40B4-BE49-F238E27FC236}">
                <a16:creationId xmlns:a16="http://schemas.microsoft.com/office/drawing/2014/main" id="{83489133-5DE6-4BCC-99A5-E7B831898EAA}"/>
              </a:ext>
            </a:extLst>
          </p:cNvPr>
          <p:cNvPicPr>
            <a:picLocks noChangeAspect="1"/>
          </p:cNvPicPr>
          <p:nvPr/>
        </p:nvPicPr>
        <p:blipFill>
          <a:blip r:embed="rId2"/>
          <a:stretch>
            <a:fillRect/>
          </a:stretch>
        </p:blipFill>
        <p:spPr>
          <a:xfrm>
            <a:off x="6703482" y="990599"/>
            <a:ext cx="5126567" cy="5126567"/>
          </a:xfrm>
          <a:prstGeom prst="rect">
            <a:avLst/>
          </a:prstGeom>
        </p:spPr>
      </p:pic>
    </p:spTree>
    <p:extLst>
      <p:ext uri="{BB962C8B-B14F-4D97-AF65-F5344CB8AC3E}">
        <p14:creationId xmlns:p14="http://schemas.microsoft.com/office/powerpoint/2010/main" val="265773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1E32-F0C6-4BAA-B809-9D062054E43D}"/>
              </a:ext>
            </a:extLst>
          </p:cNvPr>
          <p:cNvSpPr>
            <a:spLocks noGrp="1"/>
          </p:cNvSpPr>
          <p:nvPr>
            <p:ph type="title"/>
          </p:nvPr>
        </p:nvSpPr>
        <p:spPr/>
        <p:txBody>
          <a:bodyPr/>
          <a:lstStyle/>
          <a:p>
            <a:r>
              <a:rPr lang="en-GB" b="1" dirty="0"/>
              <a:t>Programme fees (TBC)</a:t>
            </a:r>
          </a:p>
        </p:txBody>
      </p:sp>
      <p:graphicFrame>
        <p:nvGraphicFramePr>
          <p:cNvPr id="4" name="Table 4">
            <a:extLst>
              <a:ext uri="{FF2B5EF4-FFF2-40B4-BE49-F238E27FC236}">
                <a16:creationId xmlns:a16="http://schemas.microsoft.com/office/drawing/2014/main" id="{EAC3E8FF-05F0-4F51-AD61-9DFC8426DDBB}"/>
              </a:ext>
            </a:extLst>
          </p:cNvPr>
          <p:cNvGraphicFramePr>
            <a:graphicFrameLocks noGrp="1"/>
          </p:cNvGraphicFramePr>
          <p:nvPr>
            <p:ph idx="1"/>
            <p:extLst>
              <p:ext uri="{D42A27DB-BD31-4B8C-83A1-F6EECF244321}">
                <p14:modId xmlns:p14="http://schemas.microsoft.com/office/powerpoint/2010/main" val="386317954"/>
              </p:ext>
            </p:extLst>
          </p:nvPr>
        </p:nvGraphicFramePr>
        <p:xfrm>
          <a:off x="624417" y="1509184"/>
          <a:ext cx="10752171" cy="4152053"/>
        </p:xfrm>
        <a:graphic>
          <a:graphicData uri="http://schemas.openxmlformats.org/drawingml/2006/table">
            <a:tbl>
              <a:tblPr firstRow="1" bandRow="1">
                <a:tableStyleId>{5C22544A-7EE6-4342-B048-85BDC9FD1C3A}</a:tableStyleId>
              </a:tblPr>
              <a:tblGrid>
                <a:gridCol w="4127433">
                  <a:extLst>
                    <a:ext uri="{9D8B030D-6E8A-4147-A177-3AD203B41FA5}">
                      <a16:colId xmlns:a16="http://schemas.microsoft.com/office/drawing/2014/main" val="258049748"/>
                    </a:ext>
                  </a:extLst>
                </a:gridCol>
                <a:gridCol w="1248139">
                  <a:extLst>
                    <a:ext uri="{9D8B030D-6E8A-4147-A177-3AD203B41FA5}">
                      <a16:colId xmlns:a16="http://schemas.microsoft.com/office/drawing/2014/main" val="1015214933"/>
                    </a:ext>
                  </a:extLst>
                </a:gridCol>
                <a:gridCol w="5376599">
                  <a:extLst>
                    <a:ext uri="{9D8B030D-6E8A-4147-A177-3AD203B41FA5}">
                      <a16:colId xmlns:a16="http://schemas.microsoft.com/office/drawing/2014/main" val="331534407"/>
                    </a:ext>
                  </a:extLst>
                </a:gridCol>
              </a:tblGrid>
              <a:tr h="494453">
                <a:tc>
                  <a:txBody>
                    <a:bodyPr/>
                    <a:lstStyle/>
                    <a:p>
                      <a:r>
                        <a:rPr lang="en-GB" sz="1600" dirty="0"/>
                        <a:t>Programme</a:t>
                      </a:r>
                    </a:p>
                  </a:txBody>
                  <a:tcPr marL="121920" marR="121920" marT="60960" marB="60960"/>
                </a:tc>
                <a:tc>
                  <a:txBody>
                    <a:bodyPr/>
                    <a:lstStyle/>
                    <a:p>
                      <a:r>
                        <a:rPr lang="en-GB" sz="1600" dirty="0"/>
                        <a:t>Course fee</a:t>
                      </a:r>
                    </a:p>
                  </a:txBody>
                  <a:tcPr marL="121920" marR="121920" marT="60960" marB="60960"/>
                </a:tc>
                <a:tc>
                  <a:txBody>
                    <a:bodyPr/>
                    <a:lstStyle/>
                    <a:p>
                      <a:r>
                        <a:rPr lang="en-GB" sz="1600" dirty="0"/>
                        <a:t>Funding routes</a:t>
                      </a:r>
                    </a:p>
                  </a:txBody>
                  <a:tcPr marL="121920" marR="121920" marT="60960" marB="60960"/>
                </a:tc>
                <a:extLst>
                  <a:ext uri="{0D108BD9-81ED-4DB2-BD59-A6C34878D82A}">
                    <a16:rowId xmlns:a16="http://schemas.microsoft.com/office/drawing/2014/main" val="3646287158"/>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Leading Teacher Development (NPQLTD)</a:t>
                      </a:r>
                    </a:p>
                  </a:txBody>
                  <a:tcPr marL="121920" marR="121920" marT="60960" marB="60960" anchor="b"/>
                </a:tc>
                <a:tc>
                  <a:txBody>
                    <a:bodyPr/>
                    <a:lstStyle/>
                    <a:p>
                      <a:r>
                        <a:rPr lang="en-GB" sz="1600" dirty="0"/>
                        <a:t>£895</a:t>
                      </a:r>
                    </a:p>
                  </a:txBody>
                  <a:tcPr marL="121920" marR="121920" marT="60960" marB="60960"/>
                </a:tc>
                <a:tc rowSpan="6">
                  <a:txBody>
                    <a:bodyPr/>
                    <a:lstStyle/>
                    <a:p>
                      <a:r>
                        <a:rPr lang="en-GB" sz="1600" dirty="0"/>
                        <a:t>Please see the latest funding announcement for more details </a:t>
                      </a:r>
                      <a:r>
                        <a:rPr lang="en-GB" sz="1600" dirty="0">
                          <a:hlinkClick r:id="rId2"/>
                        </a:rPr>
                        <a:t>https://www.bestpracticenet.co.uk/news/dfe-announces-npq-scholarships-for-autumn-2021</a:t>
                      </a:r>
                      <a:endParaRPr lang="en-GB" sz="1600" b="0" dirty="0"/>
                    </a:p>
                  </a:txBody>
                  <a:tcPr marL="121920" marR="121920" marT="60960" marB="60960"/>
                </a:tc>
                <a:extLst>
                  <a:ext uri="{0D108BD9-81ED-4DB2-BD59-A6C34878D82A}">
                    <a16:rowId xmlns:a16="http://schemas.microsoft.com/office/drawing/2014/main" val="3343423023"/>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Leading Behaviour and Culture (NPQLBC)  </a:t>
                      </a:r>
                    </a:p>
                  </a:txBody>
                  <a:tcPr marL="121920" marR="121920" marT="60960" marB="60960" anchor="b"/>
                </a:tc>
                <a:tc>
                  <a:txBody>
                    <a:bodyPr/>
                    <a:lstStyle/>
                    <a:p>
                      <a:r>
                        <a:rPr lang="en-GB" sz="1600" dirty="0"/>
                        <a:t>£895</a:t>
                      </a:r>
                    </a:p>
                  </a:txBody>
                  <a:tcPr marL="121920" marR="121920" marT="60960" marB="60960"/>
                </a:tc>
                <a:tc vMerge="1">
                  <a:txBody>
                    <a:bodyPr/>
                    <a:lstStyle/>
                    <a:p>
                      <a:endParaRPr lang="en-GB" sz="1600" dirty="0"/>
                    </a:p>
                  </a:txBody>
                  <a:tcPr marL="121920" marR="121920" marT="60960" marB="60960"/>
                </a:tc>
                <a:extLst>
                  <a:ext uri="{0D108BD9-81ED-4DB2-BD59-A6C34878D82A}">
                    <a16:rowId xmlns:a16="http://schemas.microsoft.com/office/drawing/2014/main" val="1576321537"/>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Leading Teaching (NPQLT)  </a:t>
                      </a:r>
                    </a:p>
                  </a:txBody>
                  <a:tcPr marL="121920" marR="121920" marT="60960" marB="60960" anchor="b"/>
                </a:tc>
                <a:tc>
                  <a:txBody>
                    <a:bodyPr/>
                    <a:lstStyle/>
                    <a:p>
                      <a:r>
                        <a:rPr lang="en-GB" sz="1600" dirty="0"/>
                        <a:t>£895</a:t>
                      </a:r>
                    </a:p>
                  </a:txBody>
                  <a:tcPr marL="121920" marR="121920" marT="60960" marB="6096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txBody>
                  <a:tcPr marL="121920" marR="121920" marT="60960" marB="60960"/>
                </a:tc>
                <a:extLst>
                  <a:ext uri="{0D108BD9-81ED-4DB2-BD59-A6C34878D82A}">
                    <a16:rowId xmlns:a16="http://schemas.microsoft.com/office/drawing/2014/main" val="2469566583"/>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Senior Leadership (NPQSL) </a:t>
                      </a:r>
                    </a:p>
                  </a:txBody>
                  <a:tcPr marL="121920" marR="121920" marT="60960" marB="60960" anchor="b"/>
                </a:tc>
                <a:tc>
                  <a:txBody>
                    <a:bodyPr/>
                    <a:lstStyle/>
                    <a:p>
                      <a:r>
                        <a:rPr lang="en-GB" sz="1600" dirty="0"/>
                        <a:t>£1,135</a:t>
                      </a:r>
                    </a:p>
                  </a:txBody>
                  <a:tcPr marL="121920" marR="121920" marT="60960" marB="6096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txBody>
                  <a:tcPr marL="121920" marR="121920" marT="60960" marB="60960"/>
                </a:tc>
                <a:extLst>
                  <a:ext uri="{0D108BD9-81ED-4DB2-BD59-A6C34878D82A}">
                    <a16:rowId xmlns:a16="http://schemas.microsoft.com/office/drawing/2014/main" val="190212138"/>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Headship (NPQH)  </a:t>
                      </a:r>
                    </a:p>
                  </a:txBody>
                  <a:tcPr marL="121920" marR="121920" marT="60960" marB="60960" anchor="b"/>
                </a:tc>
                <a:tc>
                  <a:txBody>
                    <a:bodyPr/>
                    <a:lstStyle/>
                    <a:p>
                      <a:r>
                        <a:rPr lang="en-GB" sz="1600" dirty="0"/>
                        <a:t>£1,975</a:t>
                      </a:r>
                    </a:p>
                  </a:txBody>
                  <a:tcPr marL="121920" marR="121920" marT="60960" marB="60960"/>
                </a:tc>
                <a:tc vMerge="1">
                  <a:txBody>
                    <a:bodyPr/>
                    <a:lstStyle/>
                    <a:p>
                      <a:endParaRPr lang="en-GB" sz="1600" b="0" dirty="0"/>
                    </a:p>
                  </a:txBody>
                  <a:tcPr marL="121920" marR="121920" marT="60960" marB="60960"/>
                </a:tc>
                <a:extLst>
                  <a:ext uri="{0D108BD9-81ED-4DB2-BD59-A6C34878D82A}">
                    <a16:rowId xmlns:a16="http://schemas.microsoft.com/office/drawing/2014/main" val="4142411044"/>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Executive Leadership (NPQEL) </a:t>
                      </a:r>
                    </a:p>
                  </a:txBody>
                  <a:tcPr marL="121920" marR="121920" marT="60960" marB="60960" anchor="b"/>
                </a:tc>
                <a:tc>
                  <a:txBody>
                    <a:bodyPr/>
                    <a:lstStyle/>
                    <a:p>
                      <a:r>
                        <a:rPr lang="en-GB" sz="1600" dirty="0"/>
                        <a:t>£4,090</a:t>
                      </a:r>
                    </a:p>
                  </a:txBody>
                  <a:tcPr marL="121920" marR="121920" marT="60960" marB="60960"/>
                </a:tc>
                <a:tc vMerge="1">
                  <a:txBody>
                    <a:bodyPr/>
                    <a:lstStyle/>
                    <a:p>
                      <a:endParaRPr lang="en-GB" sz="1600" dirty="0"/>
                    </a:p>
                  </a:txBody>
                  <a:tcPr marL="121920" marR="121920" marT="60960" marB="60960"/>
                </a:tc>
                <a:extLst>
                  <a:ext uri="{0D108BD9-81ED-4DB2-BD59-A6C34878D82A}">
                    <a16:rowId xmlns:a16="http://schemas.microsoft.com/office/drawing/2014/main" val="3246448441"/>
                  </a:ext>
                </a:extLst>
              </a:tr>
            </a:tbl>
          </a:graphicData>
        </a:graphic>
      </p:graphicFrame>
    </p:spTree>
    <p:extLst>
      <p:ext uri="{BB962C8B-B14F-4D97-AF65-F5344CB8AC3E}">
        <p14:creationId xmlns:p14="http://schemas.microsoft.com/office/powerpoint/2010/main" val="406546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p:txBody>
          <a:bodyPr/>
          <a:lstStyle/>
          <a:p>
            <a:r>
              <a:rPr lang="en-GB" b="1" dirty="0"/>
              <a:t>Apprenticeship funded routes</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p:txBody>
          <a:bodyPr/>
          <a:lstStyle/>
          <a:p>
            <a:pPr lvl="1"/>
            <a:r>
              <a:rPr lang="en-GB" sz="2133" dirty="0"/>
              <a:t>Apprenticeships are work-based training programmes for new and existing staff</a:t>
            </a:r>
          </a:p>
          <a:p>
            <a:pPr lvl="1"/>
            <a:r>
              <a:rPr lang="en-GB" sz="2133" dirty="0"/>
              <a:t>All schools have access to Apprenticeship Levy funding either through their trust, LA or the ESFA’s co-investment scheme</a:t>
            </a:r>
          </a:p>
          <a:p>
            <a:pPr lvl="1"/>
            <a:r>
              <a:rPr lang="en-GB" sz="2133" dirty="0"/>
              <a:t>Best Practice Network are a registered Apprenticeship Provider and have supported 800+ participants to access NPQs utilising levy funding</a:t>
            </a:r>
          </a:p>
          <a:p>
            <a:pPr lvl="1"/>
            <a:r>
              <a:rPr lang="en-GB" sz="2133" dirty="0"/>
              <a:t>Our NPQSL &amp; NPQEL have been mapped against Level 5 to Level 7 Apprenticeship Standards creating ‘dual-award’ programmes</a:t>
            </a:r>
          </a:p>
          <a:p>
            <a:pPr lvl="1"/>
            <a:r>
              <a:rPr lang="en-GB" sz="2133" dirty="0"/>
              <a:t>The dual-award programmes provide participants the DfE’s NPQs inside the comprehensive wraparound support of an apprenticeship</a:t>
            </a:r>
          </a:p>
          <a:p>
            <a:pPr marL="457200" lvl="1" indent="0">
              <a:buNone/>
            </a:pPr>
            <a:endParaRPr lang="en-GB" sz="2133" dirty="0"/>
          </a:p>
          <a:p>
            <a:endParaRPr lang="en-GB" dirty="0"/>
          </a:p>
        </p:txBody>
      </p:sp>
    </p:spTree>
    <p:extLst>
      <p:ext uri="{BB962C8B-B14F-4D97-AF65-F5344CB8AC3E}">
        <p14:creationId xmlns:p14="http://schemas.microsoft.com/office/powerpoint/2010/main" val="100932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p:txBody>
          <a:bodyPr/>
          <a:lstStyle/>
          <a:p>
            <a:r>
              <a:rPr lang="en-GB" b="1" dirty="0"/>
              <a:t>Next steps</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p:txBody>
          <a:bodyPr/>
          <a:lstStyle/>
          <a:p>
            <a:pPr lvl="1"/>
            <a:r>
              <a:rPr lang="en-GB" sz="2133" dirty="0"/>
              <a:t>NPQs can be viewed at </a:t>
            </a:r>
            <a:r>
              <a:rPr lang="en-GB" sz="2133" dirty="0">
                <a:hlinkClick r:id="rId2"/>
              </a:rPr>
              <a:t>www.bestpracticenet.co.uk/npq</a:t>
            </a:r>
            <a:r>
              <a:rPr lang="en-GB" sz="2133" dirty="0"/>
              <a:t> or </a:t>
            </a:r>
            <a:r>
              <a:rPr lang="en-GB" sz="2133" dirty="0">
                <a:hlinkClick r:id="rId3"/>
              </a:rPr>
              <a:t>www.outstandingleaders.org/npq</a:t>
            </a:r>
            <a:r>
              <a:rPr lang="en-GB" sz="2133" dirty="0"/>
              <a:t> </a:t>
            </a:r>
          </a:p>
          <a:p>
            <a:pPr lvl="1"/>
            <a:r>
              <a:rPr lang="en-GB" sz="2133" dirty="0"/>
              <a:t>We cannot currently take full applications as the application process has not yet been finalised by the DfE</a:t>
            </a:r>
          </a:p>
          <a:p>
            <a:pPr lvl="1"/>
            <a:r>
              <a:rPr lang="en-GB" sz="2133" dirty="0"/>
              <a:t>If you haven’t done so already, please register your interest through the individual NPQ pages</a:t>
            </a:r>
          </a:p>
          <a:p>
            <a:pPr lvl="1"/>
            <a:r>
              <a:rPr lang="en-GB" sz="2133" dirty="0"/>
              <a:t>We will contact candidates as soon as the application window is open, please check spam folders!</a:t>
            </a:r>
          </a:p>
          <a:p>
            <a:pPr lvl="1"/>
            <a:r>
              <a:rPr lang="en-GB" sz="2133" dirty="0"/>
              <a:t>Contact us through the </a:t>
            </a:r>
            <a:r>
              <a:rPr lang="en-GB" sz="2133" dirty="0" err="1"/>
              <a:t>livechat</a:t>
            </a:r>
            <a:r>
              <a:rPr lang="en-GB" sz="2133" dirty="0"/>
              <a:t> function on our web site, </a:t>
            </a:r>
            <a:r>
              <a:rPr lang="en-GB" sz="2133" dirty="0">
                <a:hlinkClick r:id="rId4"/>
              </a:rPr>
              <a:t>cpd@bestpracticenet.co.uk</a:t>
            </a:r>
            <a:r>
              <a:rPr lang="en-GB" sz="2133" dirty="0"/>
              <a:t> or phone </a:t>
            </a:r>
            <a:r>
              <a:rPr lang="en-GB" sz="1600" b="0" i="0" u="none" strike="noStrike" dirty="0">
                <a:solidFill>
                  <a:srgbClr val="CE0F69"/>
                </a:solidFill>
                <a:effectLst/>
                <a:latin typeface="Lato"/>
                <a:hlinkClick r:id="rId5"/>
              </a:rPr>
              <a:t>0117 920 9200</a:t>
            </a:r>
            <a:endParaRPr lang="en-GB" sz="2133" dirty="0"/>
          </a:p>
          <a:p>
            <a:pPr marL="457200" lvl="1" indent="0">
              <a:buNone/>
            </a:pPr>
            <a:endParaRPr lang="en-GB" sz="2133" dirty="0"/>
          </a:p>
          <a:p>
            <a:endParaRPr lang="en-GB" dirty="0"/>
          </a:p>
        </p:txBody>
      </p:sp>
    </p:spTree>
    <p:extLst>
      <p:ext uri="{BB962C8B-B14F-4D97-AF65-F5344CB8AC3E}">
        <p14:creationId xmlns:p14="http://schemas.microsoft.com/office/powerpoint/2010/main" val="397906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6C13-69FB-4BCA-AE9B-AF77439AF9EF}"/>
              </a:ext>
            </a:extLst>
          </p:cNvPr>
          <p:cNvSpPr txBox="1">
            <a:spLocks/>
          </p:cNvSpPr>
          <p:nvPr/>
        </p:nvSpPr>
        <p:spPr>
          <a:xfrm>
            <a:off x="381000" y="1690688"/>
            <a:ext cx="10515600" cy="8143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GB" b="1" dirty="0"/>
          </a:p>
        </p:txBody>
      </p:sp>
    </p:spTree>
    <p:extLst>
      <p:ext uri="{BB962C8B-B14F-4D97-AF65-F5344CB8AC3E}">
        <p14:creationId xmlns:p14="http://schemas.microsoft.com/office/powerpoint/2010/main" val="6115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947164" y="2861788"/>
            <a:ext cx="2323252" cy="2375747"/>
            <a:chOff x="1286255" y="2129015"/>
            <a:chExt cx="1742439" cy="1781810"/>
          </a:xfrm>
        </p:grpSpPr>
        <p:pic>
          <p:nvPicPr>
            <p:cNvPr id="4" name="object 4"/>
            <p:cNvPicPr/>
            <p:nvPr/>
          </p:nvPicPr>
          <p:blipFill>
            <a:blip r:embed="rId2" cstate="print"/>
            <a:stretch>
              <a:fillRect/>
            </a:stretch>
          </p:blipFill>
          <p:spPr>
            <a:xfrm>
              <a:off x="1286255" y="2234184"/>
              <a:ext cx="1741932" cy="1676400"/>
            </a:xfrm>
            <a:prstGeom prst="rect">
              <a:avLst/>
            </a:prstGeom>
          </p:spPr>
        </p:pic>
        <p:sp>
          <p:nvSpPr>
            <p:cNvPr id="5" name="object 5"/>
            <p:cNvSpPr/>
            <p:nvPr/>
          </p:nvSpPr>
          <p:spPr>
            <a:xfrm>
              <a:off x="1328459" y="2253742"/>
              <a:ext cx="1662430" cy="1596390"/>
            </a:xfrm>
            <a:custGeom>
              <a:avLst/>
              <a:gdLst/>
              <a:ahLst/>
              <a:cxnLst/>
              <a:rect l="l" t="t" r="r" b="b"/>
              <a:pathLst>
                <a:path w="1662430" h="1596389">
                  <a:moveTo>
                    <a:pt x="1154517" y="0"/>
                  </a:moveTo>
                  <a:lnTo>
                    <a:pt x="1122640" y="75310"/>
                  </a:lnTo>
                  <a:lnTo>
                    <a:pt x="1166879" y="95712"/>
                  </a:lnTo>
                  <a:lnTo>
                    <a:pt x="1209597" y="118886"/>
                  </a:lnTo>
                  <a:lnTo>
                    <a:pt x="1250672" y="144748"/>
                  </a:lnTo>
                  <a:lnTo>
                    <a:pt x="1289979" y="173213"/>
                  </a:lnTo>
                  <a:lnTo>
                    <a:pt x="1327395" y="204198"/>
                  </a:lnTo>
                  <a:lnTo>
                    <a:pt x="1362797" y="237616"/>
                  </a:lnTo>
                  <a:lnTo>
                    <a:pt x="1395126" y="272292"/>
                  </a:lnTo>
                  <a:lnTo>
                    <a:pt x="1424851" y="308446"/>
                  </a:lnTo>
                  <a:lnTo>
                    <a:pt x="1451974" y="345954"/>
                  </a:lnTo>
                  <a:lnTo>
                    <a:pt x="1476494" y="384693"/>
                  </a:lnTo>
                  <a:lnTo>
                    <a:pt x="1498413" y="424539"/>
                  </a:lnTo>
                  <a:lnTo>
                    <a:pt x="1517731" y="465366"/>
                  </a:lnTo>
                  <a:lnTo>
                    <a:pt x="1534448" y="507052"/>
                  </a:lnTo>
                  <a:lnTo>
                    <a:pt x="1548566" y="549472"/>
                  </a:lnTo>
                  <a:lnTo>
                    <a:pt x="1560084" y="592502"/>
                  </a:lnTo>
                  <a:lnTo>
                    <a:pt x="1569003" y="636018"/>
                  </a:lnTo>
                  <a:lnTo>
                    <a:pt x="1575324" y="679895"/>
                  </a:lnTo>
                  <a:lnTo>
                    <a:pt x="1579047" y="724010"/>
                  </a:lnTo>
                  <a:lnTo>
                    <a:pt x="1580173" y="768238"/>
                  </a:lnTo>
                  <a:lnTo>
                    <a:pt x="1578703" y="812456"/>
                  </a:lnTo>
                  <a:lnTo>
                    <a:pt x="1574637" y="856539"/>
                  </a:lnTo>
                  <a:lnTo>
                    <a:pt x="1567975" y="900363"/>
                  </a:lnTo>
                  <a:lnTo>
                    <a:pt x="1558718" y="943803"/>
                  </a:lnTo>
                  <a:lnTo>
                    <a:pt x="1546867" y="986737"/>
                  </a:lnTo>
                  <a:lnTo>
                    <a:pt x="1532423" y="1029039"/>
                  </a:lnTo>
                  <a:lnTo>
                    <a:pt x="1515385" y="1070586"/>
                  </a:lnTo>
                  <a:lnTo>
                    <a:pt x="1495754" y="1111253"/>
                  </a:lnTo>
                  <a:lnTo>
                    <a:pt x="1473532" y="1150916"/>
                  </a:lnTo>
                  <a:lnTo>
                    <a:pt x="1448718" y="1189452"/>
                  </a:lnTo>
                  <a:lnTo>
                    <a:pt x="1421313" y="1226736"/>
                  </a:lnTo>
                  <a:lnTo>
                    <a:pt x="1391318" y="1262643"/>
                  </a:lnTo>
                  <a:lnTo>
                    <a:pt x="1358733" y="1297051"/>
                  </a:lnTo>
                  <a:lnTo>
                    <a:pt x="1324058" y="1329379"/>
                  </a:lnTo>
                  <a:lnTo>
                    <a:pt x="1287904" y="1359105"/>
                  </a:lnTo>
                  <a:lnTo>
                    <a:pt x="1250395" y="1386227"/>
                  </a:lnTo>
                  <a:lnTo>
                    <a:pt x="1211656" y="1410748"/>
                  </a:lnTo>
                  <a:lnTo>
                    <a:pt x="1171811" y="1432667"/>
                  </a:lnTo>
                  <a:lnTo>
                    <a:pt x="1130983" y="1451984"/>
                  </a:lnTo>
                  <a:lnTo>
                    <a:pt x="1089297" y="1468702"/>
                  </a:lnTo>
                  <a:lnTo>
                    <a:pt x="1046877" y="1482819"/>
                  </a:lnTo>
                  <a:lnTo>
                    <a:pt x="1003847" y="1494337"/>
                  </a:lnTo>
                  <a:lnTo>
                    <a:pt x="960332" y="1503256"/>
                  </a:lnTo>
                  <a:lnTo>
                    <a:pt x="916454" y="1509577"/>
                  </a:lnTo>
                  <a:lnTo>
                    <a:pt x="872339" y="1513301"/>
                  </a:lnTo>
                  <a:lnTo>
                    <a:pt x="828111" y="1514427"/>
                  </a:lnTo>
                  <a:lnTo>
                    <a:pt x="783894" y="1512957"/>
                  </a:lnTo>
                  <a:lnTo>
                    <a:pt x="739811" y="1508890"/>
                  </a:lnTo>
                  <a:lnTo>
                    <a:pt x="695987" y="1502228"/>
                  </a:lnTo>
                  <a:lnTo>
                    <a:pt x="652546" y="1492972"/>
                  </a:lnTo>
                  <a:lnTo>
                    <a:pt x="609613" y="1481121"/>
                  </a:lnTo>
                  <a:lnTo>
                    <a:pt x="567311" y="1466676"/>
                  </a:lnTo>
                  <a:lnTo>
                    <a:pt x="525764" y="1449638"/>
                  </a:lnTo>
                  <a:lnTo>
                    <a:pt x="485097" y="1430008"/>
                  </a:lnTo>
                  <a:lnTo>
                    <a:pt x="445433" y="1407785"/>
                  </a:lnTo>
                  <a:lnTo>
                    <a:pt x="406898" y="1382972"/>
                  </a:lnTo>
                  <a:lnTo>
                    <a:pt x="369614" y="1355567"/>
                  </a:lnTo>
                  <a:lnTo>
                    <a:pt x="333706" y="1325571"/>
                  </a:lnTo>
                  <a:lnTo>
                    <a:pt x="299299" y="1292986"/>
                  </a:lnTo>
                  <a:lnTo>
                    <a:pt x="266970" y="1258311"/>
                  </a:lnTo>
                  <a:lnTo>
                    <a:pt x="237245" y="1222157"/>
                  </a:lnTo>
                  <a:lnTo>
                    <a:pt x="210122" y="1184649"/>
                  </a:lnTo>
                  <a:lnTo>
                    <a:pt x="185602" y="1145910"/>
                  </a:lnTo>
                  <a:lnTo>
                    <a:pt x="163683" y="1106064"/>
                  </a:lnTo>
                  <a:lnTo>
                    <a:pt x="144365" y="1065237"/>
                  </a:lnTo>
                  <a:lnTo>
                    <a:pt x="127648" y="1023551"/>
                  </a:lnTo>
                  <a:lnTo>
                    <a:pt x="113530" y="981131"/>
                  </a:lnTo>
                  <a:lnTo>
                    <a:pt x="102012" y="938101"/>
                  </a:lnTo>
                  <a:lnTo>
                    <a:pt x="93093" y="894585"/>
                  </a:lnTo>
                  <a:lnTo>
                    <a:pt x="86772" y="850708"/>
                  </a:lnTo>
                  <a:lnTo>
                    <a:pt x="83049" y="806593"/>
                  </a:lnTo>
                  <a:lnTo>
                    <a:pt x="81923" y="762365"/>
                  </a:lnTo>
                  <a:lnTo>
                    <a:pt x="83393" y="718147"/>
                  </a:lnTo>
                  <a:lnTo>
                    <a:pt x="87459" y="674064"/>
                  </a:lnTo>
                  <a:lnTo>
                    <a:pt x="94121" y="630240"/>
                  </a:lnTo>
                  <a:lnTo>
                    <a:pt x="103378" y="586800"/>
                  </a:lnTo>
                  <a:lnTo>
                    <a:pt x="115229" y="543866"/>
                  </a:lnTo>
                  <a:lnTo>
                    <a:pt x="129673" y="501564"/>
                  </a:lnTo>
                  <a:lnTo>
                    <a:pt x="146711" y="460017"/>
                  </a:lnTo>
                  <a:lnTo>
                    <a:pt x="166342" y="419350"/>
                  </a:lnTo>
                  <a:lnTo>
                    <a:pt x="188564" y="379687"/>
                  </a:lnTo>
                  <a:lnTo>
                    <a:pt x="213378" y="341151"/>
                  </a:lnTo>
                  <a:lnTo>
                    <a:pt x="240783" y="303867"/>
                  </a:lnTo>
                  <a:lnTo>
                    <a:pt x="270778" y="267960"/>
                  </a:lnTo>
                  <a:lnTo>
                    <a:pt x="303363" y="233552"/>
                  </a:lnTo>
                  <a:lnTo>
                    <a:pt x="331557" y="267081"/>
                  </a:lnTo>
                  <a:lnTo>
                    <a:pt x="323429" y="159893"/>
                  </a:lnTo>
                  <a:lnTo>
                    <a:pt x="222591" y="137159"/>
                  </a:lnTo>
                  <a:lnTo>
                    <a:pt x="250785" y="170687"/>
                  </a:lnTo>
                  <a:lnTo>
                    <a:pt x="217882" y="204682"/>
                  </a:lnTo>
                  <a:lnTo>
                    <a:pt x="187031" y="240415"/>
                  </a:lnTo>
                  <a:lnTo>
                    <a:pt x="158295" y="277793"/>
                  </a:lnTo>
                  <a:lnTo>
                    <a:pt x="131737" y="316719"/>
                  </a:lnTo>
                  <a:lnTo>
                    <a:pt x="107418" y="357098"/>
                  </a:lnTo>
                  <a:lnTo>
                    <a:pt x="85400" y="398834"/>
                  </a:lnTo>
                  <a:lnTo>
                    <a:pt x="65746" y="441832"/>
                  </a:lnTo>
                  <a:lnTo>
                    <a:pt x="48044" y="487348"/>
                  </a:lnTo>
                  <a:lnTo>
                    <a:pt x="33180" y="533257"/>
                  </a:lnTo>
                  <a:lnTo>
                    <a:pt x="21114" y="579457"/>
                  </a:lnTo>
                  <a:lnTo>
                    <a:pt x="11805" y="625847"/>
                  </a:lnTo>
                  <a:lnTo>
                    <a:pt x="5210" y="672325"/>
                  </a:lnTo>
                  <a:lnTo>
                    <a:pt x="1289" y="718787"/>
                  </a:lnTo>
                  <a:lnTo>
                    <a:pt x="0" y="765133"/>
                  </a:lnTo>
                  <a:lnTo>
                    <a:pt x="1301" y="811260"/>
                  </a:lnTo>
                  <a:lnTo>
                    <a:pt x="5151" y="857065"/>
                  </a:lnTo>
                  <a:lnTo>
                    <a:pt x="11509" y="902448"/>
                  </a:lnTo>
                  <a:lnTo>
                    <a:pt x="20334" y="947305"/>
                  </a:lnTo>
                  <a:lnTo>
                    <a:pt x="31583" y="991536"/>
                  </a:lnTo>
                  <a:lnTo>
                    <a:pt x="45216" y="1035036"/>
                  </a:lnTo>
                  <a:lnTo>
                    <a:pt x="61191" y="1077706"/>
                  </a:lnTo>
                  <a:lnTo>
                    <a:pt x="79467" y="1119441"/>
                  </a:lnTo>
                  <a:lnTo>
                    <a:pt x="100003" y="1160142"/>
                  </a:lnTo>
                  <a:lnTo>
                    <a:pt x="122756" y="1199704"/>
                  </a:lnTo>
                  <a:lnTo>
                    <a:pt x="147685" y="1238027"/>
                  </a:lnTo>
                  <a:lnTo>
                    <a:pt x="174750" y="1275007"/>
                  </a:lnTo>
                  <a:lnTo>
                    <a:pt x="203908" y="1310544"/>
                  </a:lnTo>
                  <a:lnTo>
                    <a:pt x="235119" y="1344535"/>
                  </a:lnTo>
                  <a:lnTo>
                    <a:pt x="268340" y="1376877"/>
                  </a:lnTo>
                  <a:lnTo>
                    <a:pt x="303531" y="1407469"/>
                  </a:lnTo>
                  <a:lnTo>
                    <a:pt x="340651" y="1436209"/>
                  </a:lnTo>
                  <a:lnTo>
                    <a:pt x="379656" y="1462995"/>
                  </a:lnTo>
                  <a:lnTo>
                    <a:pt x="420507" y="1487724"/>
                  </a:lnTo>
                  <a:lnTo>
                    <a:pt x="463162" y="1510294"/>
                  </a:lnTo>
                  <a:lnTo>
                    <a:pt x="507579" y="1530604"/>
                  </a:lnTo>
                  <a:lnTo>
                    <a:pt x="553094" y="1548306"/>
                  </a:lnTo>
                  <a:lnTo>
                    <a:pt x="599003" y="1563169"/>
                  </a:lnTo>
                  <a:lnTo>
                    <a:pt x="645204" y="1575235"/>
                  </a:lnTo>
                  <a:lnTo>
                    <a:pt x="691594" y="1584545"/>
                  </a:lnTo>
                  <a:lnTo>
                    <a:pt x="738071" y="1591139"/>
                  </a:lnTo>
                  <a:lnTo>
                    <a:pt x="784534" y="1595061"/>
                  </a:lnTo>
                  <a:lnTo>
                    <a:pt x="830879" y="1596350"/>
                  </a:lnTo>
                  <a:lnTo>
                    <a:pt x="877006" y="1595049"/>
                  </a:lnTo>
                  <a:lnTo>
                    <a:pt x="922812" y="1591198"/>
                  </a:lnTo>
                  <a:lnTo>
                    <a:pt x="968194" y="1584840"/>
                  </a:lnTo>
                  <a:lnTo>
                    <a:pt x="1013052" y="1576016"/>
                  </a:lnTo>
                  <a:lnTo>
                    <a:pt x="1057282" y="1564766"/>
                  </a:lnTo>
                  <a:lnTo>
                    <a:pt x="1100783" y="1551133"/>
                  </a:lnTo>
                  <a:lnTo>
                    <a:pt x="1143452" y="1535158"/>
                  </a:lnTo>
                  <a:lnTo>
                    <a:pt x="1185188" y="1516882"/>
                  </a:lnTo>
                  <a:lnTo>
                    <a:pt x="1225888" y="1496347"/>
                  </a:lnTo>
                  <a:lnTo>
                    <a:pt x="1265450" y="1473594"/>
                  </a:lnTo>
                  <a:lnTo>
                    <a:pt x="1303773" y="1448664"/>
                  </a:lnTo>
                  <a:lnTo>
                    <a:pt x="1340754" y="1421600"/>
                  </a:lnTo>
                  <a:lnTo>
                    <a:pt x="1376290" y="1392441"/>
                  </a:lnTo>
                  <a:lnTo>
                    <a:pt x="1410281" y="1361231"/>
                  </a:lnTo>
                  <a:lnTo>
                    <a:pt x="1442624" y="1328009"/>
                  </a:lnTo>
                  <a:lnTo>
                    <a:pt x="1473216" y="1292818"/>
                  </a:lnTo>
                  <a:lnTo>
                    <a:pt x="1501956" y="1255699"/>
                  </a:lnTo>
                  <a:lnTo>
                    <a:pt x="1528741" y="1216693"/>
                  </a:lnTo>
                  <a:lnTo>
                    <a:pt x="1553470" y="1175842"/>
                  </a:lnTo>
                  <a:lnTo>
                    <a:pt x="1576040" y="1133188"/>
                  </a:lnTo>
                  <a:lnTo>
                    <a:pt x="1596350" y="1088770"/>
                  </a:lnTo>
                  <a:lnTo>
                    <a:pt x="1614049" y="1043255"/>
                  </a:lnTo>
                  <a:lnTo>
                    <a:pt x="1628909" y="997346"/>
                  </a:lnTo>
                  <a:lnTo>
                    <a:pt x="1640972" y="951146"/>
                  </a:lnTo>
                  <a:lnTo>
                    <a:pt x="1650279" y="904756"/>
                  </a:lnTo>
                  <a:lnTo>
                    <a:pt x="1656872" y="858278"/>
                  </a:lnTo>
                  <a:lnTo>
                    <a:pt x="1660792" y="811816"/>
                  </a:lnTo>
                  <a:lnTo>
                    <a:pt x="1662080" y="765470"/>
                  </a:lnTo>
                  <a:lnTo>
                    <a:pt x="1660779" y="719343"/>
                  </a:lnTo>
                  <a:lnTo>
                    <a:pt x="1656928" y="673538"/>
                  </a:lnTo>
                  <a:lnTo>
                    <a:pt x="1650570" y="628155"/>
                  </a:lnTo>
                  <a:lnTo>
                    <a:pt x="1641746" y="583298"/>
                  </a:lnTo>
                  <a:lnTo>
                    <a:pt x="1630497" y="539067"/>
                  </a:lnTo>
                  <a:lnTo>
                    <a:pt x="1616864" y="495567"/>
                  </a:lnTo>
                  <a:lnTo>
                    <a:pt x="1600890" y="452897"/>
                  </a:lnTo>
                  <a:lnTo>
                    <a:pt x="1582615" y="411162"/>
                  </a:lnTo>
                  <a:lnTo>
                    <a:pt x="1562081" y="370461"/>
                  </a:lnTo>
                  <a:lnTo>
                    <a:pt x="1539330" y="330899"/>
                  </a:lnTo>
                  <a:lnTo>
                    <a:pt x="1514401" y="292576"/>
                  </a:lnTo>
                  <a:lnTo>
                    <a:pt x="1487338" y="255596"/>
                  </a:lnTo>
                  <a:lnTo>
                    <a:pt x="1458181" y="220059"/>
                  </a:lnTo>
                  <a:lnTo>
                    <a:pt x="1426972" y="186068"/>
                  </a:lnTo>
                  <a:lnTo>
                    <a:pt x="1393751" y="153726"/>
                  </a:lnTo>
                  <a:lnTo>
                    <a:pt x="1358562" y="123134"/>
                  </a:lnTo>
                  <a:lnTo>
                    <a:pt x="1321444" y="94394"/>
                  </a:lnTo>
                  <a:lnTo>
                    <a:pt x="1282439" y="67608"/>
                  </a:lnTo>
                  <a:lnTo>
                    <a:pt x="1241588" y="42879"/>
                  </a:lnTo>
                  <a:lnTo>
                    <a:pt x="1198934" y="20309"/>
                  </a:lnTo>
                  <a:lnTo>
                    <a:pt x="1154517" y="0"/>
                  </a:lnTo>
                  <a:close/>
                </a:path>
              </a:pathLst>
            </a:custGeom>
            <a:solidFill>
              <a:srgbClr val="CCD4E6"/>
            </a:solidFill>
          </p:spPr>
          <p:txBody>
            <a:bodyPr wrap="square" lIns="0" tIns="0" rIns="0" bIns="0" rtlCol="0"/>
            <a:lstStyle/>
            <a:p>
              <a:endParaRPr sz="2400"/>
            </a:p>
          </p:txBody>
        </p:sp>
        <p:pic>
          <p:nvPicPr>
            <p:cNvPr id="6" name="object 6"/>
            <p:cNvPicPr/>
            <p:nvPr/>
          </p:nvPicPr>
          <p:blipFill>
            <a:blip r:embed="rId3" cstate="print"/>
            <a:stretch>
              <a:fillRect/>
            </a:stretch>
          </p:blipFill>
          <p:spPr>
            <a:xfrm>
              <a:off x="1645919" y="2129015"/>
              <a:ext cx="1022591" cy="551700"/>
            </a:xfrm>
            <a:prstGeom prst="rect">
              <a:avLst/>
            </a:prstGeom>
          </p:spPr>
        </p:pic>
        <p:pic>
          <p:nvPicPr>
            <p:cNvPr id="7" name="object 7"/>
            <p:cNvPicPr/>
            <p:nvPr/>
          </p:nvPicPr>
          <p:blipFill>
            <a:blip r:embed="rId4" cstate="print"/>
            <a:stretch>
              <a:fillRect/>
            </a:stretch>
          </p:blipFill>
          <p:spPr>
            <a:xfrm>
              <a:off x="1755647" y="2132088"/>
              <a:ext cx="801611" cy="573011"/>
            </a:xfrm>
            <a:prstGeom prst="rect">
              <a:avLst/>
            </a:prstGeom>
          </p:spPr>
        </p:pic>
        <p:pic>
          <p:nvPicPr>
            <p:cNvPr id="8" name="object 8"/>
            <p:cNvPicPr/>
            <p:nvPr/>
          </p:nvPicPr>
          <p:blipFill>
            <a:blip r:embed="rId5" cstate="print"/>
            <a:stretch>
              <a:fillRect/>
            </a:stretch>
          </p:blipFill>
          <p:spPr>
            <a:xfrm>
              <a:off x="1688591" y="2148840"/>
              <a:ext cx="941832" cy="470916"/>
            </a:xfrm>
            <a:prstGeom prst="rect">
              <a:avLst/>
            </a:prstGeom>
          </p:spPr>
        </p:pic>
      </p:grpSp>
      <p:sp>
        <p:nvSpPr>
          <p:cNvPr id="9" name="object 9"/>
          <p:cNvSpPr txBox="1"/>
          <p:nvPr/>
        </p:nvSpPr>
        <p:spPr>
          <a:xfrm>
            <a:off x="722930" y="1783942"/>
            <a:ext cx="4950460" cy="1105431"/>
          </a:xfrm>
          <a:prstGeom prst="rect">
            <a:avLst/>
          </a:prstGeom>
        </p:spPr>
        <p:txBody>
          <a:bodyPr vert="horz" wrap="square" lIns="0" tIns="17780" rIns="0" bIns="0" rtlCol="0">
            <a:spAutoFit/>
          </a:bodyPr>
          <a:lstStyle/>
          <a:p>
            <a:pPr marL="16933" marR="670543">
              <a:spcBef>
                <a:spcPts val="140"/>
              </a:spcBef>
            </a:pPr>
            <a:r>
              <a:rPr lang="en-GB" sz="1600" spc="-7" dirty="0">
                <a:solidFill>
                  <a:srgbClr val="3A3A3A"/>
                </a:solidFill>
                <a:latin typeface="Calibri"/>
                <a:cs typeface="Calibri"/>
              </a:rPr>
              <a:t>Every</a:t>
            </a:r>
            <a:r>
              <a:rPr lang="en-GB" sz="1600" dirty="0">
                <a:solidFill>
                  <a:srgbClr val="3A3A3A"/>
                </a:solidFill>
                <a:latin typeface="Calibri"/>
                <a:cs typeface="Calibri"/>
              </a:rPr>
              <a:t> </a:t>
            </a:r>
            <a:r>
              <a:rPr lang="en-GB" sz="1600" spc="-7" dirty="0">
                <a:solidFill>
                  <a:srgbClr val="3A3A3A"/>
                </a:solidFill>
                <a:latin typeface="Calibri"/>
                <a:cs typeface="Calibri"/>
              </a:rPr>
              <a:t>child</a:t>
            </a:r>
            <a:r>
              <a:rPr lang="en-GB" sz="1600" spc="7" dirty="0">
                <a:solidFill>
                  <a:srgbClr val="3A3A3A"/>
                </a:solidFill>
                <a:latin typeface="Calibri"/>
                <a:cs typeface="Calibri"/>
              </a:rPr>
              <a:t> </a:t>
            </a:r>
            <a:r>
              <a:rPr lang="en-GB" sz="1600" dirty="0">
                <a:solidFill>
                  <a:srgbClr val="3A3A3A"/>
                </a:solidFill>
                <a:latin typeface="Calibri"/>
                <a:cs typeface="Calibri"/>
              </a:rPr>
              <a:t>able</a:t>
            </a:r>
            <a:r>
              <a:rPr lang="en-GB" sz="1600" spc="7" dirty="0">
                <a:solidFill>
                  <a:srgbClr val="3A3A3A"/>
                </a:solidFill>
                <a:latin typeface="Calibri"/>
                <a:cs typeface="Calibri"/>
              </a:rPr>
              <a:t> </a:t>
            </a:r>
            <a:r>
              <a:rPr lang="en-GB" sz="1600" dirty="0">
                <a:solidFill>
                  <a:srgbClr val="3A3A3A"/>
                </a:solidFill>
                <a:latin typeface="Calibri"/>
                <a:cs typeface="Calibri"/>
              </a:rPr>
              <a:t>to</a:t>
            </a:r>
            <a:r>
              <a:rPr lang="en-GB" sz="1600" spc="-7" dirty="0">
                <a:solidFill>
                  <a:srgbClr val="3A3A3A"/>
                </a:solidFill>
                <a:latin typeface="Calibri"/>
                <a:cs typeface="Calibri"/>
              </a:rPr>
              <a:t> benefit</a:t>
            </a:r>
            <a:r>
              <a:rPr lang="en-GB" sz="1600" spc="27" dirty="0">
                <a:solidFill>
                  <a:srgbClr val="3A3A3A"/>
                </a:solidFill>
                <a:latin typeface="Calibri"/>
                <a:cs typeface="Calibri"/>
              </a:rPr>
              <a:t> </a:t>
            </a:r>
            <a:r>
              <a:rPr lang="en-GB" sz="1600" spc="-7" dirty="0">
                <a:solidFill>
                  <a:srgbClr val="3A3A3A"/>
                </a:solidFill>
                <a:latin typeface="Calibri"/>
                <a:cs typeface="Calibri"/>
              </a:rPr>
              <a:t>from</a:t>
            </a:r>
            <a:r>
              <a:rPr lang="en-GB" sz="1600" spc="-40" dirty="0">
                <a:solidFill>
                  <a:srgbClr val="3A3A3A"/>
                </a:solidFill>
                <a:latin typeface="Calibri"/>
                <a:cs typeface="Calibri"/>
              </a:rPr>
              <a:t> </a:t>
            </a:r>
            <a:r>
              <a:rPr lang="en-GB" sz="1600" dirty="0">
                <a:solidFill>
                  <a:srgbClr val="3A3A3A"/>
                </a:solidFill>
                <a:latin typeface="Calibri"/>
                <a:cs typeface="Calibri"/>
              </a:rPr>
              <a:t>an </a:t>
            </a:r>
            <a:r>
              <a:rPr lang="en-GB" sz="1600" spc="-7" dirty="0">
                <a:solidFill>
                  <a:srgbClr val="3A3A3A"/>
                </a:solidFill>
                <a:latin typeface="Calibri"/>
                <a:cs typeface="Calibri"/>
              </a:rPr>
              <a:t>excellent </a:t>
            </a:r>
            <a:r>
              <a:rPr lang="en-GB" sz="1600" spc="-400" dirty="0">
                <a:solidFill>
                  <a:srgbClr val="3A3A3A"/>
                </a:solidFill>
                <a:latin typeface="Calibri"/>
                <a:cs typeface="Calibri"/>
              </a:rPr>
              <a:t> </a:t>
            </a:r>
            <a:r>
              <a:rPr lang="en-GB" sz="1600" spc="-7" dirty="0">
                <a:solidFill>
                  <a:srgbClr val="3A3A3A"/>
                </a:solidFill>
                <a:latin typeface="Calibri"/>
                <a:cs typeface="Calibri"/>
              </a:rPr>
              <a:t>education,</a:t>
            </a:r>
            <a:r>
              <a:rPr lang="en-GB" sz="1600" spc="7" dirty="0">
                <a:solidFill>
                  <a:srgbClr val="3A3A3A"/>
                </a:solidFill>
                <a:latin typeface="Calibri"/>
                <a:cs typeface="Calibri"/>
              </a:rPr>
              <a:t> </a:t>
            </a:r>
            <a:r>
              <a:rPr lang="en-GB" sz="1600" dirty="0">
                <a:solidFill>
                  <a:srgbClr val="3A3A3A"/>
                </a:solidFill>
                <a:latin typeface="Calibri"/>
                <a:cs typeface="Calibri"/>
              </a:rPr>
              <a:t>regardless</a:t>
            </a:r>
            <a:r>
              <a:rPr lang="en-GB" sz="1600" spc="13" dirty="0">
                <a:solidFill>
                  <a:srgbClr val="3A3A3A"/>
                </a:solidFill>
                <a:latin typeface="Calibri"/>
                <a:cs typeface="Calibri"/>
              </a:rPr>
              <a:t> </a:t>
            </a:r>
            <a:r>
              <a:rPr lang="en-GB" sz="1600" spc="-7" dirty="0">
                <a:solidFill>
                  <a:srgbClr val="3A3A3A"/>
                </a:solidFill>
                <a:latin typeface="Calibri"/>
                <a:cs typeface="Calibri"/>
              </a:rPr>
              <a:t>of</a:t>
            </a:r>
            <a:r>
              <a:rPr lang="en-GB" sz="1600" spc="-13" dirty="0">
                <a:solidFill>
                  <a:srgbClr val="3A3A3A"/>
                </a:solidFill>
                <a:latin typeface="Calibri"/>
                <a:cs typeface="Calibri"/>
              </a:rPr>
              <a:t> </a:t>
            </a:r>
            <a:r>
              <a:rPr lang="en-GB" sz="1600" spc="-7" dirty="0">
                <a:solidFill>
                  <a:srgbClr val="3A3A3A"/>
                </a:solidFill>
                <a:latin typeface="Calibri"/>
                <a:cs typeface="Calibri"/>
              </a:rPr>
              <a:t>background</a:t>
            </a:r>
            <a:endParaRPr lang="en-GB" sz="1600" dirty="0">
              <a:latin typeface="Calibri"/>
              <a:cs typeface="Calibri"/>
            </a:endParaRPr>
          </a:p>
          <a:p>
            <a:pPr marL="16933" marR="6773">
              <a:spcBef>
                <a:spcPts val="800"/>
              </a:spcBef>
            </a:pPr>
            <a:r>
              <a:rPr lang="en-GB" sz="1600" spc="-7" dirty="0">
                <a:solidFill>
                  <a:srgbClr val="3A3A3A"/>
                </a:solidFill>
                <a:latin typeface="Calibri"/>
                <a:cs typeface="Calibri"/>
              </a:rPr>
              <a:t>Every</a:t>
            </a:r>
            <a:r>
              <a:rPr lang="en-GB" sz="1600" spc="7" dirty="0">
                <a:solidFill>
                  <a:srgbClr val="3A3A3A"/>
                </a:solidFill>
                <a:latin typeface="Calibri"/>
                <a:cs typeface="Calibri"/>
              </a:rPr>
              <a:t> </a:t>
            </a:r>
            <a:r>
              <a:rPr lang="en-GB" sz="1600" spc="-7" dirty="0">
                <a:solidFill>
                  <a:srgbClr val="3A3A3A"/>
                </a:solidFill>
                <a:latin typeface="Calibri"/>
                <a:cs typeface="Calibri"/>
              </a:rPr>
              <a:t>education</a:t>
            </a:r>
            <a:r>
              <a:rPr lang="en-GB" sz="1600" spc="20" dirty="0">
                <a:solidFill>
                  <a:srgbClr val="3A3A3A"/>
                </a:solidFill>
                <a:latin typeface="Calibri"/>
                <a:cs typeface="Calibri"/>
              </a:rPr>
              <a:t> </a:t>
            </a:r>
            <a:r>
              <a:rPr lang="en-GB" sz="1600" spc="-7" dirty="0">
                <a:solidFill>
                  <a:srgbClr val="3A3A3A"/>
                </a:solidFill>
                <a:latin typeface="Calibri"/>
                <a:cs typeface="Calibri"/>
              </a:rPr>
              <a:t>professional</a:t>
            </a:r>
            <a:r>
              <a:rPr lang="en-GB" sz="1600" spc="-27" dirty="0">
                <a:solidFill>
                  <a:srgbClr val="3A3A3A"/>
                </a:solidFill>
                <a:latin typeface="Calibri"/>
                <a:cs typeface="Calibri"/>
              </a:rPr>
              <a:t> </a:t>
            </a:r>
            <a:r>
              <a:rPr lang="en-GB" sz="1600" spc="-7" dirty="0">
                <a:solidFill>
                  <a:srgbClr val="3A3A3A"/>
                </a:solidFill>
                <a:latin typeface="Calibri"/>
                <a:cs typeface="Calibri"/>
              </a:rPr>
              <a:t>able</a:t>
            </a:r>
            <a:r>
              <a:rPr lang="en-GB" sz="1600" spc="20" dirty="0">
                <a:solidFill>
                  <a:srgbClr val="3A3A3A"/>
                </a:solidFill>
                <a:latin typeface="Calibri"/>
                <a:cs typeface="Calibri"/>
              </a:rPr>
              <a:t> </a:t>
            </a:r>
            <a:r>
              <a:rPr lang="en-GB" sz="1600" dirty="0">
                <a:solidFill>
                  <a:srgbClr val="3A3A3A"/>
                </a:solidFill>
                <a:latin typeface="Calibri"/>
                <a:cs typeface="Calibri"/>
              </a:rPr>
              <a:t>to</a:t>
            </a:r>
            <a:r>
              <a:rPr lang="en-GB" sz="1600" spc="7" dirty="0">
                <a:solidFill>
                  <a:srgbClr val="3A3A3A"/>
                </a:solidFill>
                <a:latin typeface="Calibri"/>
                <a:cs typeface="Calibri"/>
              </a:rPr>
              <a:t> </a:t>
            </a:r>
            <a:r>
              <a:rPr lang="en-GB" sz="1600" dirty="0">
                <a:solidFill>
                  <a:srgbClr val="3A3A3A"/>
                </a:solidFill>
                <a:latin typeface="Calibri"/>
                <a:cs typeface="Calibri"/>
              </a:rPr>
              <a:t>grow</a:t>
            </a:r>
            <a:r>
              <a:rPr lang="en-GB" sz="1600" spc="-20" dirty="0">
                <a:solidFill>
                  <a:srgbClr val="3A3A3A"/>
                </a:solidFill>
                <a:latin typeface="Calibri"/>
                <a:cs typeface="Calibri"/>
              </a:rPr>
              <a:t> </a:t>
            </a:r>
            <a:r>
              <a:rPr lang="en-GB" sz="1600" spc="-7" dirty="0">
                <a:solidFill>
                  <a:srgbClr val="3A3A3A"/>
                </a:solidFill>
                <a:latin typeface="Calibri"/>
                <a:cs typeface="Calibri"/>
              </a:rPr>
              <a:t>and</a:t>
            </a:r>
            <a:r>
              <a:rPr lang="en-GB" sz="1600" spc="7" dirty="0">
                <a:solidFill>
                  <a:srgbClr val="3A3A3A"/>
                </a:solidFill>
                <a:latin typeface="Calibri"/>
                <a:cs typeface="Calibri"/>
              </a:rPr>
              <a:t> </a:t>
            </a:r>
            <a:r>
              <a:rPr lang="en-GB" sz="1600" dirty="0">
                <a:solidFill>
                  <a:srgbClr val="3A3A3A"/>
                </a:solidFill>
                <a:latin typeface="Calibri"/>
                <a:cs typeface="Calibri"/>
              </a:rPr>
              <a:t>give </a:t>
            </a:r>
            <a:r>
              <a:rPr lang="en-GB" sz="1600" spc="-400" dirty="0">
                <a:solidFill>
                  <a:srgbClr val="3A3A3A"/>
                </a:solidFill>
                <a:latin typeface="Calibri"/>
                <a:cs typeface="Calibri"/>
              </a:rPr>
              <a:t> </a:t>
            </a:r>
            <a:r>
              <a:rPr lang="en-GB" sz="1600" spc="-7" dirty="0">
                <a:solidFill>
                  <a:srgbClr val="3A3A3A"/>
                </a:solidFill>
                <a:latin typeface="Calibri"/>
                <a:cs typeface="Calibri"/>
              </a:rPr>
              <a:t>their</a:t>
            </a:r>
            <a:r>
              <a:rPr lang="en-GB" sz="1600" dirty="0">
                <a:solidFill>
                  <a:srgbClr val="3A3A3A"/>
                </a:solidFill>
                <a:latin typeface="Calibri"/>
                <a:cs typeface="Calibri"/>
              </a:rPr>
              <a:t> </a:t>
            </a:r>
            <a:r>
              <a:rPr lang="en-GB" sz="1600" spc="-7" dirty="0">
                <a:solidFill>
                  <a:srgbClr val="3A3A3A"/>
                </a:solidFill>
                <a:latin typeface="Calibri"/>
                <a:cs typeface="Calibri"/>
              </a:rPr>
              <a:t>best</a:t>
            </a:r>
            <a:endParaRPr lang="en-GB" sz="1600" dirty="0">
              <a:latin typeface="Calibri"/>
              <a:cs typeface="Calibri"/>
            </a:endParaRPr>
          </a:p>
        </p:txBody>
      </p:sp>
      <p:grpSp>
        <p:nvGrpSpPr>
          <p:cNvPr id="10" name="object 10"/>
          <p:cNvGrpSpPr/>
          <p:nvPr/>
        </p:nvGrpSpPr>
        <p:grpSpPr>
          <a:xfrm>
            <a:off x="3263901" y="3698972"/>
            <a:ext cx="1365673" cy="770467"/>
            <a:chOff x="2273807" y="2756903"/>
            <a:chExt cx="1024255" cy="577850"/>
          </a:xfrm>
        </p:grpSpPr>
        <p:pic>
          <p:nvPicPr>
            <p:cNvPr id="11" name="object 11"/>
            <p:cNvPicPr/>
            <p:nvPr/>
          </p:nvPicPr>
          <p:blipFill>
            <a:blip r:embed="rId6" cstate="print"/>
            <a:stretch>
              <a:fillRect/>
            </a:stretch>
          </p:blipFill>
          <p:spPr>
            <a:xfrm>
              <a:off x="2273807" y="2756903"/>
              <a:ext cx="1024153" cy="551700"/>
            </a:xfrm>
            <a:prstGeom prst="rect">
              <a:avLst/>
            </a:prstGeom>
          </p:spPr>
        </p:pic>
        <p:pic>
          <p:nvPicPr>
            <p:cNvPr id="12" name="object 12"/>
            <p:cNvPicPr/>
            <p:nvPr/>
          </p:nvPicPr>
          <p:blipFill>
            <a:blip r:embed="rId7" cstate="print"/>
            <a:stretch>
              <a:fillRect/>
            </a:stretch>
          </p:blipFill>
          <p:spPr>
            <a:xfrm>
              <a:off x="2377439" y="2759989"/>
              <a:ext cx="815352" cy="574522"/>
            </a:xfrm>
            <a:prstGeom prst="rect">
              <a:avLst/>
            </a:prstGeom>
          </p:spPr>
        </p:pic>
        <p:pic>
          <p:nvPicPr>
            <p:cNvPr id="13" name="object 13"/>
            <p:cNvPicPr/>
            <p:nvPr/>
          </p:nvPicPr>
          <p:blipFill>
            <a:blip r:embed="rId8" cstate="print"/>
            <a:stretch>
              <a:fillRect/>
            </a:stretch>
          </p:blipFill>
          <p:spPr>
            <a:xfrm>
              <a:off x="2316479" y="2776727"/>
              <a:ext cx="943356" cy="470916"/>
            </a:xfrm>
            <a:prstGeom prst="rect">
              <a:avLst/>
            </a:prstGeom>
          </p:spPr>
        </p:pic>
      </p:grpSp>
      <p:sp>
        <p:nvSpPr>
          <p:cNvPr id="14" name="object 14"/>
          <p:cNvSpPr txBox="1"/>
          <p:nvPr/>
        </p:nvSpPr>
        <p:spPr>
          <a:xfrm>
            <a:off x="3566838" y="3765368"/>
            <a:ext cx="764540" cy="478763"/>
          </a:xfrm>
          <a:prstGeom prst="rect">
            <a:avLst/>
          </a:prstGeom>
        </p:spPr>
        <p:txBody>
          <a:bodyPr vert="horz" wrap="square" lIns="0" tIns="16933" rIns="0" bIns="0" rtlCol="0">
            <a:spAutoFit/>
          </a:bodyPr>
          <a:lstStyle/>
          <a:p>
            <a:pPr marL="847" algn="ctr">
              <a:lnSpc>
                <a:spcPts val="1840"/>
              </a:lnSpc>
              <a:spcBef>
                <a:spcPts val="133"/>
              </a:spcBef>
            </a:pPr>
            <a:r>
              <a:rPr sz="1600" spc="-20" dirty="0">
                <a:solidFill>
                  <a:srgbClr val="FFFFFF"/>
                </a:solidFill>
                <a:latin typeface="Calibri"/>
                <a:cs typeface="Calibri"/>
              </a:rPr>
              <a:t>Work</a:t>
            </a:r>
            <a:endParaRPr sz="1600" dirty="0">
              <a:latin typeface="Calibri"/>
              <a:cs typeface="Calibri"/>
            </a:endParaRPr>
          </a:p>
          <a:p>
            <a:pPr algn="ctr">
              <a:lnSpc>
                <a:spcPts val="1840"/>
              </a:lnSpc>
            </a:pPr>
            <a:r>
              <a:rPr sz="1600" spc="-27" dirty="0">
                <a:solidFill>
                  <a:srgbClr val="FFFFFF"/>
                </a:solidFill>
                <a:latin typeface="Calibri"/>
                <a:cs typeface="Calibri"/>
              </a:rPr>
              <a:t>Together</a:t>
            </a:r>
            <a:endParaRPr sz="1600" dirty="0">
              <a:latin typeface="Calibri"/>
              <a:cs typeface="Calibri"/>
            </a:endParaRPr>
          </a:p>
        </p:txBody>
      </p:sp>
      <p:grpSp>
        <p:nvGrpSpPr>
          <p:cNvPr id="15" name="object 15"/>
          <p:cNvGrpSpPr/>
          <p:nvPr/>
        </p:nvGrpSpPr>
        <p:grpSpPr>
          <a:xfrm>
            <a:off x="2426718" y="4536172"/>
            <a:ext cx="1363980" cy="770467"/>
            <a:chOff x="1645920" y="3384803"/>
            <a:chExt cx="1022985" cy="577850"/>
          </a:xfrm>
        </p:grpSpPr>
        <p:pic>
          <p:nvPicPr>
            <p:cNvPr id="16" name="object 16"/>
            <p:cNvPicPr/>
            <p:nvPr/>
          </p:nvPicPr>
          <p:blipFill>
            <a:blip r:embed="rId3" cstate="print"/>
            <a:stretch>
              <a:fillRect/>
            </a:stretch>
          </p:blipFill>
          <p:spPr>
            <a:xfrm>
              <a:off x="1645920" y="3384803"/>
              <a:ext cx="1022591" cy="551700"/>
            </a:xfrm>
            <a:prstGeom prst="rect">
              <a:avLst/>
            </a:prstGeom>
          </p:spPr>
        </p:pic>
        <p:pic>
          <p:nvPicPr>
            <p:cNvPr id="17" name="object 17"/>
            <p:cNvPicPr/>
            <p:nvPr/>
          </p:nvPicPr>
          <p:blipFill>
            <a:blip r:embed="rId9" cstate="print"/>
            <a:stretch>
              <a:fillRect/>
            </a:stretch>
          </p:blipFill>
          <p:spPr>
            <a:xfrm>
              <a:off x="1761744" y="3387851"/>
              <a:ext cx="818388" cy="574522"/>
            </a:xfrm>
            <a:prstGeom prst="rect">
              <a:avLst/>
            </a:prstGeom>
          </p:spPr>
        </p:pic>
        <p:pic>
          <p:nvPicPr>
            <p:cNvPr id="18" name="object 18"/>
            <p:cNvPicPr/>
            <p:nvPr/>
          </p:nvPicPr>
          <p:blipFill>
            <a:blip r:embed="rId10" cstate="print"/>
            <a:stretch>
              <a:fillRect/>
            </a:stretch>
          </p:blipFill>
          <p:spPr>
            <a:xfrm>
              <a:off x="1688592" y="3404615"/>
              <a:ext cx="941832" cy="470915"/>
            </a:xfrm>
            <a:prstGeom prst="rect">
              <a:avLst/>
            </a:prstGeom>
          </p:spPr>
        </p:pic>
      </p:grpSp>
      <p:sp>
        <p:nvSpPr>
          <p:cNvPr id="19" name="object 19"/>
          <p:cNvSpPr txBox="1"/>
          <p:nvPr/>
        </p:nvSpPr>
        <p:spPr>
          <a:xfrm>
            <a:off x="2745402" y="4602890"/>
            <a:ext cx="734060" cy="502702"/>
          </a:xfrm>
          <a:prstGeom prst="rect">
            <a:avLst/>
          </a:prstGeom>
        </p:spPr>
        <p:txBody>
          <a:bodyPr vert="horz" wrap="square" lIns="0" tIns="40640" rIns="0" bIns="0" rtlCol="0">
            <a:spAutoFit/>
          </a:bodyPr>
          <a:lstStyle/>
          <a:p>
            <a:pPr marL="16933" marR="6773" indent="5927">
              <a:lnSpc>
                <a:spcPts val="1760"/>
              </a:lnSpc>
              <a:spcBef>
                <a:spcPts val="320"/>
              </a:spcBef>
            </a:pPr>
            <a:r>
              <a:rPr sz="1600" dirty="0">
                <a:solidFill>
                  <a:srgbClr val="FFFFFF"/>
                </a:solidFill>
                <a:latin typeface="Calibri"/>
                <a:cs typeface="Calibri"/>
              </a:rPr>
              <a:t>Act</a:t>
            </a:r>
            <a:r>
              <a:rPr sz="1600" spc="-7" dirty="0">
                <a:solidFill>
                  <a:srgbClr val="FFFFFF"/>
                </a:solidFill>
                <a:latin typeface="Calibri"/>
                <a:cs typeface="Calibri"/>
              </a:rPr>
              <a:t> </a:t>
            </a:r>
            <a:r>
              <a:rPr sz="1600" spc="-13" dirty="0">
                <a:solidFill>
                  <a:srgbClr val="FFFFFF"/>
                </a:solidFill>
                <a:latin typeface="Calibri"/>
                <a:cs typeface="Calibri"/>
              </a:rPr>
              <a:t>w</a:t>
            </a:r>
            <a:r>
              <a:rPr sz="1600" dirty="0">
                <a:solidFill>
                  <a:srgbClr val="FFFFFF"/>
                </a:solidFill>
                <a:latin typeface="Calibri"/>
                <a:cs typeface="Calibri"/>
              </a:rPr>
              <a:t>i</a:t>
            </a:r>
            <a:r>
              <a:rPr sz="1600" spc="7" dirty="0">
                <a:solidFill>
                  <a:srgbClr val="FFFFFF"/>
                </a:solidFill>
                <a:latin typeface="Calibri"/>
                <a:cs typeface="Calibri"/>
              </a:rPr>
              <a:t>t</a:t>
            </a:r>
            <a:r>
              <a:rPr sz="1600" dirty="0">
                <a:solidFill>
                  <a:srgbClr val="FFFFFF"/>
                </a:solidFill>
                <a:latin typeface="Calibri"/>
                <a:cs typeface="Calibri"/>
              </a:rPr>
              <a:t>h  I</a:t>
            </a:r>
            <a:r>
              <a:rPr sz="1600" spc="-13" dirty="0">
                <a:solidFill>
                  <a:srgbClr val="FFFFFF"/>
                </a:solidFill>
                <a:latin typeface="Calibri"/>
                <a:cs typeface="Calibri"/>
              </a:rPr>
              <a:t>nt</a:t>
            </a:r>
            <a:r>
              <a:rPr sz="1600" dirty="0">
                <a:solidFill>
                  <a:srgbClr val="FFFFFF"/>
                </a:solidFill>
                <a:latin typeface="Calibri"/>
                <a:cs typeface="Calibri"/>
              </a:rPr>
              <a:t>egri</a:t>
            </a:r>
            <a:r>
              <a:rPr sz="1600" spc="7" dirty="0">
                <a:solidFill>
                  <a:srgbClr val="FFFFFF"/>
                </a:solidFill>
                <a:latin typeface="Calibri"/>
                <a:cs typeface="Calibri"/>
              </a:rPr>
              <a:t>t</a:t>
            </a:r>
            <a:r>
              <a:rPr sz="1600" dirty="0">
                <a:solidFill>
                  <a:srgbClr val="FFFFFF"/>
                </a:solidFill>
                <a:latin typeface="Calibri"/>
                <a:cs typeface="Calibri"/>
              </a:rPr>
              <a:t>y</a:t>
            </a:r>
            <a:endParaRPr sz="1600">
              <a:latin typeface="Calibri"/>
              <a:cs typeface="Calibri"/>
            </a:endParaRPr>
          </a:p>
        </p:txBody>
      </p:sp>
      <p:grpSp>
        <p:nvGrpSpPr>
          <p:cNvPr id="20" name="object 20"/>
          <p:cNvGrpSpPr/>
          <p:nvPr/>
        </p:nvGrpSpPr>
        <p:grpSpPr>
          <a:xfrm>
            <a:off x="1589534" y="3698972"/>
            <a:ext cx="1363980" cy="770467"/>
            <a:chOff x="1018032" y="2756903"/>
            <a:chExt cx="1022985" cy="577850"/>
          </a:xfrm>
        </p:grpSpPr>
        <p:pic>
          <p:nvPicPr>
            <p:cNvPr id="21" name="object 21"/>
            <p:cNvPicPr/>
            <p:nvPr/>
          </p:nvPicPr>
          <p:blipFill>
            <a:blip r:embed="rId3" cstate="print"/>
            <a:stretch>
              <a:fillRect/>
            </a:stretch>
          </p:blipFill>
          <p:spPr>
            <a:xfrm>
              <a:off x="1018032" y="2756903"/>
              <a:ext cx="1022591" cy="551700"/>
            </a:xfrm>
            <a:prstGeom prst="rect">
              <a:avLst/>
            </a:prstGeom>
          </p:spPr>
        </p:pic>
        <p:pic>
          <p:nvPicPr>
            <p:cNvPr id="22" name="object 22"/>
            <p:cNvPicPr/>
            <p:nvPr/>
          </p:nvPicPr>
          <p:blipFill>
            <a:blip r:embed="rId11" cstate="print"/>
            <a:stretch>
              <a:fillRect/>
            </a:stretch>
          </p:blipFill>
          <p:spPr>
            <a:xfrm>
              <a:off x="1072896" y="2759989"/>
              <a:ext cx="911339" cy="574522"/>
            </a:xfrm>
            <a:prstGeom prst="rect">
              <a:avLst/>
            </a:prstGeom>
          </p:spPr>
        </p:pic>
        <p:pic>
          <p:nvPicPr>
            <p:cNvPr id="23" name="object 23"/>
            <p:cNvPicPr/>
            <p:nvPr/>
          </p:nvPicPr>
          <p:blipFill>
            <a:blip r:embed="rId12" cstate="print"/>
            <a:stretch>
              <a:fillRect/>
            </a:stretch>
          </p:blipFill>
          <p:spPr>
            <a:xfrm>
              <a:off x="1060704" y="2776727"/>
              <a:ext cx="941832" cy="470916"/>
            </a:xfrm>
            <a:prstGeom prst="rect">
              <a:avLst/>
            </a:prstGeom>
          </p:spPr>
        </p:pic>
      </p:grpSp>
      <p:sp>
        <p:nvSpPr>
          <p:cNvPr id="24" name="object 24"/>
          <p:cNvSpPr txBox="1"/>
          <p:nvPr/>
        </p:nvSpPr>
        <p:spPr>
          <a:xfrm>
            <a:off x="1826601" y="3765368"/>
            <a:ext cx="893233" cy="478763"/>
          </a:xfrm>
          <a:prstGeom prst="rect">
            <a:avLst/>
          </a:prstGeom>
        </p:spPr>
        <p:txBody>
          <a:bodyPr vert="horz" wrap="square" lIns="0" tIns="16933" rIns="0" bIns="0" rtlCol="0">
            <a:spAutoFit/>
          </a:bodyPr>
          <a:lstStyle/>
          <a:p>
            <a:pPr marL="69424">
              <a:lnSpc>
                <a:spcPts val="1840"/>
              </a:lnSpc>
              <a:spcBef>
                <a:spcPts val="133"/>
              </a:spcBef>
            </a:pPr>
            <a:r>
              <a:rPr sz="1600" spc="-7" dirty="0">
                <a:solidFill>
                  <a:srgbClr val="FFFFFF"/>
                </a:solidFill>
                <a:latin typeface="Calibri"/>
                <a:cs typeface="Calibri"/>
              </a:rPr>
              <a:t>Strive</a:t>
            </a:r>
            <a:r>
              <a:rPr sz="1600" spc="-53" dirty="0">
                <a:solidFill>
                  <a:srgbClr val="FFFFFF"/>
                </a:solidFill>
                <a:latin typeface="Calibri"/>
                <a:cs typeface="Calibri"/>
              </a:rPr>
              <a:t> </a:t>
            </a:r>
            <a:r>
              <a:rPr sz="1600" spc="-13" dirty="0">
                <a:solidFill>
                  <a:srgbClr val="FFFFFF"/>
                </a:solidFill>
                <a:latin typeface="Calibri"/>
                <a:cs typeface="Calibri"/>
              </a:rPr>
              <a:t>for</a:t>
            </a:r>
            <a:endParaRPr sz="1600" dirty="0">
              <a:latin typeface="Calibri"/>
              <a:cs typeface="Calibri"/>
            </a:endParaRPr>
          </a:p>
          <a:p>
            <a:pPr marL="16933">
              <a:lnSpc>
                <a:spcPts val="1840"/>
              </a:lnSpc>
            </a:pPr>
            <a:r>
              <a:rPr sz="1600" spc="-7" dirty="0">
                <a:solidFill>
                  <a:srgbClr val="FFFFFF"/>
                </a:solidFill>
                <a:latin typeface="Calibri"/>
                <a:cs typeface="Calibri"/>
              </a:rPr>
              <a:t>E</a:t>
            </a:r>
            <a:r>
              <a:rPr sz="1600" spc="-40" dirty="0">
                <a:solidFill>
                  <a:srgbClr val="FFFFFF"/>
                </a:solidFill>
                <a:latin typeface="Calibri"/>
                <a:cs typeface="Calibri"/>
              </a:rPr>
              <a:t>x</a:t>
            </a:r>
            <a:r>
              <a:rPr sz="1600" spc="-7" dirty="0">
                <a:solidFill>
                  <a:srgbClr val="FFFFFF"/>
                </a:solidFill>
                <a:latin typeface="Calibri"/>
                <a:cs typeface="Calibri"/>
              </a:rPr>
              <a:t>c</a:t>
            </a:r>
            <a:r>
              <a:rPr sz="1600" dirty="0">
                <a:solidFill>
                  <a:srgbClr val="FFFFFF"/>
                </a:solidFill>
                <a:latin typeface="Calibri"/>
                <a:cs typeface="Calibri"/>
              </a:rPr>
              <a:t>elle</a:t>
            </a:r>
            <a:r>
              <a:rPr sz="1600" spc="7" dirty="0">
                <a:solidFill>
                  <a:srgbClr val="FFFFFF"/>
                </a:solidFill>
                <a:latin typeface="Calibri"/>
                <a:cs typeface="Calibri"/>
              </a:rPr>
              <a:t>n</a:t>
            </a:r>
            <a:r>
              <a:rPr sz="1600" spc="-7" dirty="0">
                <a:solidFill>
                  <a:srgbClr val="FFFFFF"/>
                </a:solidFill>
                <a:latin typeface="Calibri"/>
                <a:cs typeface="Calibri"/>
              </a:rPr>
              <a:t>c</a:t>
            </a:r>
            <a:r>
              <a:rPr sz="1600" dirty="0">
                <a:solidFill>
                  <a:srgbClr val="FFFFFF"/>
                </a:solidFill>
                <a:latin typeface="Calibri"/>
                <a:cs typeface="Calibri"/>
              </a:rPr>
              <a:t>e</a:t>
            </a:r>
            <a:endParaRPr sz="1600" dirty="0">
              <a:latin typeface="Calibri"/>
              <a:cs typeface="Calibri"/>
            </a:endParaRPr>
          </a:p>
        </p:txBody>
      </p:sp>
      <p:sp>
        <p:nvSpPr>
          <p:cNvPr id="27" name="object 27"/>
          <p:cNvSpPr txBox="1"/>
          <p:nvPr/>
        </p:nvSpPr>
        <p:spPr>
          <a:xfrm>
            <a:off x="804774" y="6256629"/>
            <a:ext cx="177800" cy="182166"/>
          </a:xfrm>
          <a:prstGeom prst="rect">
            <a:avLst/>
          </a:prstGeom>
        </p:spPr>
        <p:txBody>
          <a:bodyPr vert="horz" wrap="square" lIns="0" tIns="17780" rIns="0" bIns="0" rtlCol="0">
            <a:spAutoFit/>
          </a:bodyPr>
          <a:lstStyle/>
          <a:p>
            <a:pPr marL="50799">
              <a:spcBef>
                <a:spcPts val="140"/>
              </a:spcBef>
            </a:pPr>
            <a:fld id="{81D60167-4931-47E6-BA6A-407CBD079E47}" type="slidenum">
              <a:rPr sz="1067" dirty="0">
                <a:solidFill>
                  <a:srgbClr val="A6A6A6"/>
                </a:solidFill>
                <a:latin typeface="Century Gothic"/>
                <a:cs typeface="Century Gothic"/>
              </a:rPr>
              <a:pPr marL="50799">
                <a:spcBef>
                  <a:spcPts val="140"/>
                </a:spcBef>
              </a:pPr>
              <a:t>2</a:t>
            </a:fld>
            <a:endParaRPr sz="1067">
              <a:latin typeface="Century Gothic"/>
              <a:cs typeface="Century Gothic"/>
            </a:endParaRPr>
          </a:p>
        </p:txBody>
      </p:sp>
      <p:graphicFrame>
        <p:nvGraphicFramePr>
          <p:cNvPr id="25" name="object 25"/>
          <p:cNvGraphicFramePr>
            <a:graphicFrameLocks noGrp="1"/>
          </p:cNvGraphicFramePr>
          <p:nvPr>
            <p:extLst>
              <p:ext uri="{D42A27DB-BD31-4B8C-83A1-F6EECF244321}">
                <p14:modId xmlns:p14="http://schemas.microsoft.com/office/powerpoint/2010/main" val="2096808358"/>
              </p:ext>
            </p:extLst>
          </p:nvPr>
        </p:nvGraphicFramePr>
        <p:xfrm>
          <a:off x="808161" y="5400480"/>
          <a:ext cx="4886960" cy="535226"/>
        </p:xfrm>
        <a:graphic>
          <a:graphicData uri="http://schemas.openxmlformats.org/drawingml/2006/table">
            <a:tbl>
              <a:tblPr firstRow="1" bandRow="1">
                <a:tableStyleId>{2D5ABB26-0587-4C30-8999-92F81FD0307C}</a:tableStyleId>
              </a:tblPr>
              <a:tblGrid>
                <a:gridCol w="2456180">
                  <a:extLst>
                    <a:ext uri="{9D8B030D-6E8A-4147-A177-3AD203B41FA5}">
                      <a16:colId xmlns:a16="http://schemas.microsoft.com/office/drawing/2014/main" val="20000"/>
                    </a:ext>
                  </a:extLst>
                </a:gridCol>
                <a:gridCol w="430107">
                  <a:extLst>
                    <a:ext uri="{9D8B030D-6E8A-4147-A177-3AD203B41FA5}">
                      <a16:colId xmlns:a16="http://schemas.microsoft.com/office/drawing/2014/main" val="20001"/>
                    </a:ext>
                  </a:extLst>
                </a:gridCol>
                <a:gridCol w="2000673">
                  <a:extLst>
                    <a:ext uri="{9D8B030D-6E8A-4147-A177-3AD203B41FA5}">
                      <a16:colId xmlns:a16="http://schemas.microsoft.com/office/drawing/2014/main" val="20002"/>
                    </a:ext>
                  </a:extLst>
                </a:gridCol>
              </a:tblGrid>
              <a:tr h="267613">
                <a:tc>
                  <a:txBody>
                    <a:bodyPr/>
                    <a:lstStyle/>
                    <a:p>
                      <a:pPr marL="127000">
                        <a:lnSpc>
                          <a:spcPts val="1335"/>
                        </a:lnSpc>
                      </a:pPr>
                      <a:r>
                        <a:rPr sz="1600" dirty="0">
                          <a:latin typeface="Calibri"/>
                          <a:cs typeface="Calibri"/>
                        </a:rPr>
                        <a:t>Known</a:t>
                      </a:r>
                      <a:r>
                        <a:rPr sz="1600" spc="-40" dirty="0">
                          <a:latin typeface="Calibri"/>
                          <a:cs typeface="Calibri"/>
                        </a:rPr>
                        <a:t> </a:t>
                      </a:r>
                      <a:r>
                        <a:rPr sz="1600" dirty="0">
                          <a:latin typeface="Calibri"/>
                          <a:cs typeface="Calibri"/>
                        </a:rPr>
                        <a:t>&amp;</a:t>
                      </a:r>
                      <a:r>
                        <a:rPr sz="1600" spc="-25" dirty="0">
                          <a:latin typeface="Calibri"/>
                          <a:cs typeface="Calibri"/>
                        </a:rPr>
                        <a:t> </a:t>
                      </a:r>
                      <a:r>
                        <a:rPr sz="1600" b="1" dirty="0">
                          <a:latin typeface="Calibri"/>
                          <a:cs typeface="Calibri"/>
                        </a:rPr>
                        <a:t>Trusted</a:t>
                      </a:r>
                      <a:endParaRPr sz="1600">
                        <a:latin typeface="Calibri"/>
                        <a:cs typeface="Calibri"/>
                      </a:endParaRPr>
                    </a:p>
                  </a:txBody>
                  <a:tcPr marL="0" marR="0" marT="0" marB="0"/>
                </a:tc>
                <a:tc>
                  <a:txBody>
                    <a:bodyPr/>
                    <a:lstStyle/>
                    <a:p>
                      <a:pPr marL="64769">
                        <a:lnSpc>
                          <a:spcPts val="1335"/>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80975">
                        <a:lnSpc>
                          <a:spcPts val="1335"/>
                        </a:lnSpc>
                      </a:pPr>
                      <a:r>
                        <a:rPr sz="1600" b="1" spc="-5" dirty="0">
                          <a:latin typeface="Calibri"/>
                          <a:cs typeface="Calibri"/>
                        </a:rPr>
                        <a:t>98%</a:t>
                      </a:r>
                      <a:r>
                        <a:rPr sz="1600" b="1" spc="-10" dirty="0">
                          <a:latin typeface="Calibri"/>
                          <a:cs typeface="Calibri"/>
                        </a:rPr>
                        <a:t> </a:t>
                      </a:r>
                      <a:r>
                        <a:rPr sz="1600" spc="-5" dirty="0">
                          <a:latin typeface="Calibri"/>
                          <a:cs typeface="Calibri"/>
                        </a:rPr>
                        <a:t>Satisfaction</a:t>
                      </a:r>
                      <a:endParaRPr sz="1600">
                        <a:latin typeface="Calibri"/>
                        <a:cs typeface="Calibri"/>
                      </a:endParaRPr>
                    </a:p>
                  </a:txBody>
                  <a:tcPr marL="0" marR="0" marT="0" marB="0"/>
                </a:tc>
                <a:extLst>
                  <a:ext uri="{0D108BD9-81ED-4DB2-BD59-A6C34878D82A}">
                    <a16:rowId xmlns:a16="http://schemas.microsoft.com/office/drawing/2014/main" val="10000"/>
                  </a:ext>
                </a:extLst>
              </a:tr>
              <a:tr h="267613">
                <a:tc>
                  <a:txBody>
                    <a:bodyPr/>
                    <a:lstStyle/>
                    <a:p>
                      <a:pPr marL="127000">
                        <a:lnSpc>
                          <a:spcPts val="1480"/>
                        </a:lnSpc>
                      </a:pPr>
                      <a:r>
                        <a:rPr sz="1600" b="1" i="1" dirty="0">
                          <a:latin typeface="Calibri"/>
                          <a:cs typeface="Calibri"/>
                        </a:rPr>
                        <a:t>‘Exceptional’</a:t>
                      </a:r>
                      <a:r>
                        <a:rPr sz="1600" b="1" i="1" spc="-55" dirty="0">
                          <a:latin typeface="Calibri"/>
                          <a:cs typeface="Calibri"/>
                        </a:rPr>
                        <a:t> </a:t>
                      </a:r>
                      <a:r>
                        <a:rPr sz="1600" dirty="0">
                          <a:latin typeface="Calibri"/>
                          <a:cs typeface="Calibri"/>
                        </a:rPr>
                        <a:t>Provision</a:t>
                      </a:r>
                      <a:endParaRPr sz="1600">
                        <a:latin typeface="Calibri"/>
                        <a:cs typeface="Calibri"/>
                      </a:endParaRPr>
                    </a:p>
                  </a:txBody>
                  <a:tcPr marL="0" marR="0" marT="0" marB="0"/>
                </a:tc>
                <a:tc>
                  <a:txBody>
                    <a:bodyPr/>
                    <a:lstStyle/>
                    <a:p>
                      <a:pPr marL="59055">
                        <a:lnSpc>
                          <a:spcPts val="1480"/>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75260">
                        <a:lnSpc>
                          <a:spcPts val="1480"/>
                        </a:lnSpc>
                      </a:pPr>
                      <a:r>
                        <a:rPr sz="1600" b="1" spc="-5" dirty="0">
                          <a:latin typeface="Calibri"/>
                          <a:cs typeface="Calibri"/>
                        </a:rPr>
                        <a:t>95% </a:t>
                      </a:r>
                      <a:r>
                        <a:rPr sz="1600" spc="-5" dirty="0">
                          <a:latin typeface="Calibri"/>
                          <a:cs typeface="Calibri"/>
                        </a:rPr>
                        <a:t>Pass </a:t>
                      </a:r>
                      <a:r>
                        <a:rPr sz="1600" dirty="0">
                          <a:latin typeface="Calibri"/>
                          <a:cs typeface="Calibri"/>
                        </a:rPr>
                        <a:t>Rate</a:t>
                      </a:r>
                    </a:p>
                  </a:txBody>
                  <a:tcPr marL="0" marR="0" marT="0" marB="0"/>
                </a:tc>
                <a:extLst>
                  <a:ext uri="{0D108BD9-81ED-4DB2-BD59-A6C34878D82A}">
                    <a16:rowId xmlns:a16="http://schemas.microsoft.com/office/drawing/2014/main" val="10001"/>
                  </a:ext>
                </a:extLst>
              </a:tr>
            </a:tbl>
          </a:graphicData>
        </a:graphic>
      </p:graphicFrame>
      <p:sp>
        <p:nvSpPr>
          <p:cNvPr id="31" name="Title 30">
            <a:extLst>
              <a:ext uri="{FF2B5EF4-FFF2-40B4-BE49-F238E27FC236}">
                <a16:creationId xmlns:a16="http://schemas.microsoft.com/office/drawing/2014/main" id="{914C7426-008B-44EB-8968-32734AEE197C}"/>
              </a:ext>
            </a:extLst>
          </p:cNvPr>
          <p:cNvSpPr>
            <a:spLocks noGrp="1"/>
          </p:cNvSpPr>
          <p:nvPr>
            <p:ph type="title"/>
          </p:nvPr>
        </p:nvSpPr>
        <p:spPr/>
        <p:txBody>
          <a:bodyPr/>
          <a:lstStyle/>
          <a:p>
            <a:r>
              <a:rPr lang="en-GB" b="1" dirty="0"/>
              <a:t>Best Practice Network &amp; </a:t>
            </a:r>
            <a:br>
              <a:rPr lang="en-GB" b="1" dirty="0"/>
            </a:br>
            <a:r>
              <a:rPr lang="en-GB" b="1" dirty="0"/>
              <a:t>Outstanding Leaders Partnership</a:t>
            </a:r>
          </a:p>
        </p:txBody>
      </p:sp>
      <p:sp>
        <p:nvSpPr>
          <p:cNvPr id="26" name="object 26"/>
          <p:cNvSpPr txBox="1">
            <a:spLocks noGrp="1"/>
          </p:cNvSpPr>
          <p:nvPr>
            <p:ph sz="half" idx="4294967295"/>
          </p:nvPr>
        </p:nvSpPr>
        <p:spPr>
          <a:xfrm>
            <a:off x="6496880" y="1709738"/>
            <a:ext cx="4856920" cy="3402641"/>
          </a:xfrm>
          <a:prstGeom prst="rect">
            <a:avLst/>
          </a:prstGeom>
        </p:spPr>
        <p:txBody>
          <a:bodyPr vert="horz" wrap="square" lIns="0" tIns="118533" rIns="0" bIns="0" rtlCol="0">
            <a:spAutoFit/>
          </a:bodyPr>
          <a:lstStyle/>
          <a:p>
            <a:pPr marL="398770" indent="-382684">
              <a:lnSpc>
                <a:spcPct val="100000"/>
              </a:lnSpc>
              <a:spcBef>
                <a:spcPts val="933"/>
              </a:spcBef>
              <a:buClr>
                <a:srgbClr val="006BB5"/>
              </a:buClr>
              <a:buFont typeface="Wingdings"/>
              <a:buChar char=""/>
              <a:tabLst>
                <a:tab pos="398770" algn="l"/>
                <a:tab pos="399617" algn="l"/>
              </a:tabLst>
            </a:pPr>
            <a:r>
              <a:rPr sz="1800" spc="-7" dirty="0"/>
              <a:t>School-led</a:t>
            </a:r>
            <a:r>
              <a:rPr sz="1800" spc="-33" dirty="0"/>
              <a:t> </a:t>
            </a:r>
            <a:r>
              <a:rPr lang="en-GB" sz="1800" spc="-33" dirty="0"/>
              <a:t>CPD</a:t>
            </a:r>
            <a:r>
              <a:rPr sz="1800" spc="-7" dirty="0"/>
              <a:t> </a:t>
            </a:r>
            <a:r>
              <a:rPr sz="1800" dirty="0"/>
              <a:t>provider</a:t>
            </a:r>
            <a:r>
              <a:rPr sz="1800" spc="-47" dirty="0"/>
              <a:t> </a:t>
            </a:r>
            <a:r>
              <a:rPr sz="1800" spc="-7" dirty="0"/>
              <a:t>since</a:t>
            </a:r>
            <a:r>
              <a:rPr sz="1800" dirty="0"/>
              <a:t> 2012</a:t>
            </a:r>
          </a:p>
          <a:p>
            <a:pPr marL="398770" marR="435176" indent="-382684">
              <a:lnSpc>
                <a:spcPct val="100000"/>
              </a:lnSpc>
              <a:spcBef>
                <a:spcPts val="800"/>
              </a:spcBef>
              <a:buClr>
                <a:srgbClr val="006BB5"/>
              </a:buClr>
              <a:buFont typeface="Wingdings"/>
              <a:buChar char=""/>
              <a:tabLst>
                <a:tab pos="398770" algn="l"/>
                <a:tab pos="399617" algn="l"/>
              </a:tabLst>
            </a:pPr>
            <a:r>
              <a:rPr sz="1800" spc="-7" dirty="0"/>
              <a:t>Proven infrastructure </a:t>
            </a:r>
            <a:r>
              <a:rPr sz="1800" dirty="0"/>
              <a:t>having </a:t>
            </a:r>
            <a:r>
              <a:rPr sz="1800" spc="-7" dirty="0"/>
              <a:t>supported </a:t>
            </a:r>
            <a:r>
              <a:rPr sz="1800" dirty="0"/>
              <a:t>14,000+  </a:t>
            </a:r>
            <a:r>
              <a:rPr sz="1800" spc="-347" dirty="0"/>
              <a:t> </a:t>
            </a:r>
            <a:r>
              <a:rPr sz="1800" dirty="0"/>
              <a:t>participants</a:t>
            </a:r>
            <a:r>
              <a:rPr sz="1800" spc="-53" dirty="0"/>
              <a:t> </a:t>
            </a:r>
            <a:r>
              <a:rPr sz="1800" spc="-7" dirty="0"/>
              <a:t>over</a:t>
            </a:r>
            <a:r>
              <a:rPr sz="1800" spc="-13" dirty="0"/>
              <a:t> </a:t>
            </a:r>
            <a:r>
              <a:rPr sz="1800" dirty="0"/>
              <a:t>the</a:t>
            </a:r>
            <a:r>
              <a:rPr sz="1800" spc="-13" dirty="0"/>
              <a:t> </a:t>
            </a:r>
            <a:r>
              <a:rPr sz="1800" dirty="0"/>
              <a:t>last</a:t>
            </a:r>
            <a:r>
              <a:rPr sz="1800" spc="-7" dirty="0"/>
              <a:t> </a:t>
            </a:r>
            <a:r>
              <a:rPr sz="1800" dirty="0"/>
              <a:t>3yrs</a:t>
            </a:r>
          </a:p>
          <a:p>
            <a:pPr marL="398770" indent="-382684">
              <a:lnSpc>
                <a:spcPct val="100000"/>
              </a:lnSpc>
              <a:spcBef>
                <a:spcPts val="800"/>
              </a:spcBef>
              <a:buClr>
                <a:srgbClr val="006BB5"/>
              </a:buClr>
              <a:buFont typeface="Wingdings"/>
              <a:buChar char=""/>
              <a:tabLst>
                <a:tab pos="398770" algn="l"/>
                <a:tab pos="399617" algn="l"/>
              </a:tabLst>
            </a:pPr>
            <a:r>
              <a:rPr sz="1800" dirty="0"/>
              <a:t>Deliver</a:t>
            </a:r>
            <a:r>
              <a:rPr sz="1800" spc="-40" dirty="0"/>
              <a:t> </a:t>
            </a:r>
            <a:r>
              <a:rPr sz="1800" dirty="0"/>
              <a:t>accredited</a:t>
            </a:r>
            <a:r>
              <a:rPr sz="1800" spc="-20" dirty="0"/>
              <a:t> </a:t>
            </a:r>
            <a:r>
              <a:rPr sz="1800" spc="-7" dirty="0"/>
              <a:t>CPD</a:t>
            </a:r>
            <a:r>
              <a:rPr sz="1800" spc="7" dirty="0"/>
              <a:t> </a:t>
            </a:r>
            <a:r>
              <a:rPr sz="1800" dirty="0"/>
              <a:t>through</a:t>
            </a:r>
            <a:r>
              <a:rPr sz="1800" spc="-60" dirty="0"/>
              <a:t> </a:t>
            </a:r>
            <a:r>
              <a:rPr sz="1800" dirty="0"/>
              <a:t>a</a:t>
            </a:r>
            <a:r>
              <a:rPr sz="1800" spc="-7" dirty="0"/>
              <a:t> </a:t>
            </a:r>
            <a:r>
              <a:rPr sz="1800" dirty="0"/>
              <a:t>160</a:t>
            </a:r>
            <a:r>
              <a:rPr sz="1800" spc="7" dirty="0"/>
              <a:t> </a:t>
            </a:r>
            <a:r>
              <a:rPr sz="1800" spc="-7" dirty="0"/>
              <a:t>strong</a:t>
            </a:r>
            <a:r>
              <a:rPr sz="1800" spc="-40" dirty="0"/>
              <a:t> </a:t>
            </a:r>
            <a:r>
              <a:rPr sz="1800" dirty="0"/>
              <a:t>national</a:t>
            </a:r>
            <a:r>
              <a:rPr lang="en-GB" sz="1800" dirty="0"/>
              <a:t> </a:t>
            </a:r>
            <a:r>
              <a:rPr sz="1800" dirty="0"/>
              <a:t>par</a:t>
            </a:r>
            <a:r>
              <a:rPr sz="1800" spc="7" dirty="0"/>
              <a:t>t</a:t>
            </a:r>
            <a:r>
              <a:rPr sz="1800" dirty="0"/>
              <a:t>ne</a:t>
            </a:r>
            <a:r>
              <a:rPr sz="1800" spc="-7" dirty="0"/>
              <a:t>r</a:t>
            </a:r>
            <a:r>
              <a:rPr sz="1800" spc="-13" dirty="0"/>
              <a:t>-</a:t>
            </a:r>
            <a:r>
              <a:rPr sz="1800" dirty="0"/>
              <a:t>led</a:t>
            </a:r>
            <a:r>
              <a:rPr sz="1800" spc="-47" dirty="0"/>
              <a:t> </a:t>
            </a:r>
            <a:r>
              <a:rPr sz="1800" dirty="0"/>
              <a:t>model</a:t>
            </a:r>
          </a:p>
          <a:p>
            <a:pPr marL="398770" marR="148163" indent="-382684">
              <a:lnSpc>
                <a:spcPct val="100000"/>
              </a:lnSpc>
              <a:spcBef>
                <a:spcPts val="800"/>
              </a:spcBef>
              <a:buClr>
                <a:srgbClr val="006BB5"/>
              </a:buClr>
              <a:buFont typeface="Wingdings"/>
              <a:buChar char=""/>
              <a:tabLst>
                <a:tab pos="398770" algn="l"/>
                <a:tab pos="399617" algn="l"/>
              </a:tabLst>
            </a:pPr>
            <a:r>
              <a:rPr sz="1800" spc="-7" dirty="0"/>
              <a:t>Provider</a:t>
            </a:r>
            <a:r>
              <a:rPr sz="1800" spc="-13" dirty="0"/>
              <a:t> </a:t>
            </a:r>
            <a:r>
              <a:rPr sz="1800" spc="-7" dirty="0"/>
              <a:t>of</a:t>
            </a:r>
            <a:r>
              <a:rPr sz="1800" spc="20" dirty="0"/>
              <a:t> </a:t>
            </a:r>
            <a:r>
              <a:rPr sz="1800" spc="-7" dirty="0"/>
              <a:t>Apprenticeships,</a:t>
            </a:r>
            <a:r>
              <a:rPr sz="1800" spc="-33" dirty="0"/>
              <a:t> </a:t>
            </a:r>
            <a:r>
              <a:rPr sz="1800" spc="-7" dirty="0"/>
              <a:t>ECF,</a:t>
            </a:r>
            <a:r>
              <a:rPr sz="1800" spc="20" dirty="0"/>
              <a:t> </a:t>
            </a:r>
            <a:r>
              <a:rPr sz="1800" spc="-7" dirty="0"/>
              <a:t>EYITT,</a:t>
            </a:r>
            <a:r>
              <a:rPr sz="1800" spc="13" dirty="0"/>
              <a:t> </a:t>
            </a:r>
            <a:r>
              <a:rPr sz="1800" spc="-7" dirty="0"/>
              <a:t>HLTA,</a:t>
            </a:r>
            <a:r>
              <a:rPr sz="1800" spc="27" dirty="0"/>
              <a:t> </a:t>
            </a:r>
            <a:r>
              <a:rPr sz="1800" spc="-7" dirty="0"/>
              <a:t>NASENCO </a:t>
            </a:r>
            <a:r>
              <a:rPr sz="1800" spc="-339" dirty="0"/>
              <a:t> </a:t>
            </a:r>
            <a:r>
              <a:rPr sz="1800" dirty="0"/>
              <a:t>&amp;</a:t>
            </a:r>
            <a:r>
              <a:rPr sz="1800" spc="-13" dirty="0"/>
              <a:t> </a:t>
            </a:r>
            <a:r>
              <a:rPr sz="1800" spc="-7" dirty="0"/>
              <a:t>more</a:t>
            </a:r>
          </a:p>
          <a:p>
            <a:pPr marL="398770" indent="-382684">
              <a:lnSpc>
                <a:spcPct val="100000"/>
              </a:lnSpc>
              <a:spcBef>
                <a:spcPts val="800"/>
              </a:spcBef>
              <a:buClr>
                <a:srgbClr val="006BB5"/>
              </a:buClr>
              <a:buFont typeface="Wingdings"/>
              <a:buChar char=""/>
              <a:tabLst>
                <a:tab pos="398770" algn="l"/>
                <a:tab pos="399617" algn="l"/>
              </a:tabLst>
            </a:pPr>
            <a:r>
              <a:rPr sz="1800" spc="-7" dirty="0"/>
              <a:t>Exceeding</a:t>
            </a:r>
            <a:r>
              <a:rPr sz="1800" spc="-20" dirty="0"/>
              <a:t> </a:t>
            </a:r>
            <a:r>
              <a:rPr sz="1800" dirty="0"/>
              <a:t>DfE</a:t>
            </a:r>
            <a:r>
              <a:rPr sz="1800" spc="-20" dirty="0"/>
              <a:t> </a:t>
            </a:r>
            <a:r>
              <a:rPr sz="1800" spc="-7" dirty="0"/>
              <a:t>performance</a:t>
            </a:r>
            <a:r>
              <a:rPr sz="1800" spc="-13" dirty="0">
                <a:solidFill>
                  <a:srgbClr val="1E73B8"/>
                </a:solidFill>
              </a:rPr>
              <a:t> </a:t>
            </a:r>
            <a:r>
              <a:rPr sz="1800" u="sng" dirty="0">
                <a:solidFill>
                  <a:srgbClr val="1E73B8"/>
                </a:solidFill>
                <a:uFill>
                  <a:solidFill>
                    <a:srgbClr val="1E73B8"/>
                  </a:solidFill>
                </a:uFill>
                <a:hlinkClick r:id="rId13"/>
              </a:rPr>
              <a:t>metrics</a:t>
            </a:r>
          </a:p>
          <a:p>
            <a:pPr marL="398770" marR="6773" indent="-382684">
              <a:lnSpc>
                <a:spcPct val="100000"/>
              </a:lnSpc>
              <a:spcBef>
                <a:spcPts val="807"/>
              </a:spcBef>
              <a:buClr>
                <a:srgbClr val="006BB5"/>
              </a:buClr>
              <a:buFont typeface="Wingdings"/>
              <a:buChar char=""/>
              <a:tabLst>
                <a:tab pos="398770" algn="l"/>
                <a:tab pos="399617" algn="l"/>
              </a:tabLst>
            </a:pPr>
            <a:r>
              <a:rPr sz="1800" dirty="0"/>
              <a:t>Dedicated</a:t>
            </a:r>
            <a:r>
              <a:rPr sz="1800" spc="-47" dirty="0"/>
              <a:t> </a:t>
            </a:r>
            <a:r>
              <a:rPr sz="1800" dirty="0"/>
              <a:t>and</a:t>
            </a:r>
            <a:r>
              <a:rPr sz="1800" spc="-33" dirty="0"/>
              <a:t> </a:t>
            </a:r>
            <a:r>
              <a:rPr sz="1800" dirty="0"/>
              <a:t>expert</a:t>
            </a:r>
            <a:r>
              <a:rPr sz="1800" spc="-13" dirty="0"/>
              <a:t> </a:t>
            </a:r>
            <a:r>
              <a:rPr sz="1800" dirty="0"/>
              <a:t>programme,</a:t>
            </a:r>
            <a:r>
              <a:rPr sz="1800" spc="-40" dirty="0"/>
              <a:t> </a:t>
            </a:r>
            <a:r>
              <a:rPr sz="1800" dirty="0"/>
              <a:t>participant</a:t>
            </a:r>
            <a:r>
              <a:rPr sz="1800" spc="-47" dirty="0"/>
              <a:t> </a:t>
            </a:r>
            <a:r>
              <a:rPr sz="1800" dirty="0"/>
              <a:t>and</a:t>
            </a:r>
            <a:r>
              <a:rPr sz="1800" spc="-33" dirty="0"/>
              <a:t> </a:t>
            </a:r>
            <a:r>
              <a:rPr sz="1800" spc="-7" dirty="0"/>
              <a:t>partner </a:t>
            </a:r>
            <a:r>
              <a:rPr sz="1800" spc="-339" dirty="0"/>
              <a:t> </a:t>
            </a:r>
            <a:r>
              <a:rPr sz="1800" spc="-7" dirty="0"/>
              <a:t>support</a:t>
            </a:r>
            <a:r>
              <a:rPr sz="1800" spc="-47" dirty="0"/>
              <a:t> </a:t>
            </a:r>
            <a:r>
              <a:rPr sz="1800" dirty="0"/>
              <a:t>teams</a:t>
            </a:r>
          </a:p>
        </p:txBody>
      </p:sp>
      <p:sp>
        <p:nvSpPr>
          <p:cNvPr id="32" name="object 14">
            <a:extLst>
              <a:ext uri="{FF2B5EF4-FFF2-40B4-BE49-F238E27FC236}">
                <a16:creationId xmlns:a16="http://schemas.microsoft.com/office/drawing/2014/main" id="{7B65023F-EC1B-4213-8291-F38322067130}"/>
              </a:ext>
            </a:extLst>
          </p:cNvPr>
          <p:cNvSpPr txBox="1"/>
          <p:nvPr/>
        </p:nvSpPr>
        <p:spPr>
          <a:xfrm>
            <a:off x="2717529" y="2939360"/>
            <a:ext cx="764540" cy="478763"/>
          </a:xfrm>
          <a:prstGeom prst="rect">
            <a:avLst/>
          </a:prstGeom>
        </p:spPr>
        <p:txBody>
          <a:bodyPr vert="horz" wrap="square" lIns="0" tIns="16933" rIns="0" bIns="0" rtlCol="0">
            <a:spAutoFit/>
          </a:bodyPr>
          <a:lstStyle/>
          <a:p>
            <a:pPr marL="847" algn="ctr">
              <a:lnSpc>
                <a:spcPts val="1840"/>
              </a:lnSpc>
              <a:spcBef>
                <a:spcPts val="133"/>
              </a:spcBef>
            </a:pPr>
            <a:r>
              <a:rPr lang="en-GB" sz="1600" spc="-20" dirty="0">
                <a:solidFill>
                  <a:srgbClr val="FFFFFF"/>
                </a:solidFill>
                <a:latin typeface="Calibri"/>
                <a:cs typeface="Calibri"/>
              </a:rPr>
              <a:t>Inspire Learning</a:t>
            </a:r>
            <a:endParaRPr sz="16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4AC1-C362-0E42-9D58-38366BC6B715}"/>
              </a:ext>
            </a:extLst>
          </p:cNvPr>
          <p:cNvSpPr>
            <a:spLocks noGrp="1"/>
          </p:cNvSpPr>
          <p:nvPr>
            <p:ph type="title"/>
          </p:nvPr>
        </p:nvSpPr>
        <p:spPr/>
        <p:txBody>
          <a:bodyPr>
            <a:normAutofit/>
          </a:bodyPr>
          <a:lstStyle/>
          <a:p>
            <a:r>
              <a:rPr lang="en-GB" sz="4000" b="1" dirty="0">
                <a:latin typeface="+mn-lt"/>
              </a:rPr>
              <a:t>A clearer career pathway</a:t>
            </a:r>
          </a:p>
        </p:txBody>
      </p:sp>
      <p:sp>
        <p:nvSpPr>
          <p:cNvPr id="6" name="TextBox 5">
            <a:extLst>
              <a:ext uri="{FF2B5EF4-FFF2-40B4-BE49-F238E27FC236}">
                <a16:creationId xmlns:a16="http://schemas.microsoft.com/office/drawing/2014/main" id="{A0644973-747B-E849-9F26-EFB13448F01D}"/>
              </a:ext>
            </a:extLst>
          </p:cNvPr>
          <p:cNvSpPr txBox="1"/>
          <p:nvPr/>
        </p:nvSpPr>
        <p:spPr>
          <a:xfrm>
            <a:off x="942999" y="1490871"/>
            <a:ext cx="10410801" cy="2719142"/>
          </a:xfrm>
          <a:prstGeom prst="rect">
            <a:avLst/>
          </a:prstGeom>
          <a:noFill/>
        </p:spPr>
        <p:txBody>
          <a:bodyPr wrap="square" lIns="91440" tIns="45720" rIns="91440" bIns="45720" rtlCol="0">
            <a:spAutoFit/>
          </a:bodyPr>
          <a:lstStyle/>
          <a:p>
            <a:pPr marL="285744" indent="-285744">
              <a:buClr>
                <a:schemeClr val="accent1"/>
              </a:buClr>
              <a:buFont typeface="Wingdings" pitchFamily="2" charset="2"/>
              <a:buChar char="§"/>
            </a:pPr>
            <a:r>
              <a:rPr lang="en-GB" sz="1867" dirty="0"/>
              <a:t>Through the revised Initial Teacher Training Core Content Framework and the implementation of the Early Career Framework, the DfE are now supporting teachers in the first years of their career with a structured two-year induction into the profession.  </a:t>
            </a:r>
          </a:p>
          <a:p>
            <a:pPr marL="285744" indent="-285744">
              <a:buClr>
                <a:schemeClr val="accent1"/>
              </a:buClr>
              <a:buFont typeface="Wingdings" pitchFamily="2" charset="2"/>
              <a:buChar char="§"/>
            </a:pPr>
            <a:r>
              <a:rPr lang="en-GB" sz="1867" dirty="0"/>
              <a:t>The NPQs and New Headteacher Programme build on this foundation to provide continuous career pathways with training and support for teachers and leaders at all levels.</a:t>
            </a:r>
          </a:p>
          <a:p>
            <a:pPr marL="285744" indent="-285744">
              <a:buClr>
                <a:schemeClr val="accent1"/>
              </a:buClr>
              <a:buFont typeface="Wingdings" pitchFamily="2" charset="2"/>
              <a:buChar char="§"/>
            </a:pPr>
            <a:r>
              <a:rPr lang="en-GB" sz="1867" dirty="0"/>
              <a:t>The revised suite of specialist and leadership NPQs will complete the golden thread from initial teacher training through to school leadership, rooting teacher and leader development in the best available evidence and collective wisdom of the profession. </a:t>
            </a:r>
          </a:p>
          <a:p>
            <a:pPr marL="285744" indent="-285744">
              <a:buFont typeface="Wingdings" pitchFamily="2" charset="2"/>
              <a:buChar char="§"/>
            </a:pPr>
            <a:endParaRPr lang="en-GB" sz="2133" dirty="0"/>
          </a:p>
        </p:txBody>
      </p:sp>
      <p:pic>
        <p:nvPicPr>
          <p:cNvPr id="4" name="Picture 3">
            <a:extLst>
              <a:ext uri="{FF2B5EF4-FFF2-40B4-BE49-F238E27FC236}">
                <a16:creationId xmlns:a16="http://schemas.microsoft.com/office/drawing/2014/main" id="{393F762C-ABC9-4F88-9CA5-AF5C08E60901}"/>
              </a:ext>
            </a:extLst>
          </p:cNvPr>
          <p:cNvPicPr>
            <a:picLocks noChangeAspect="1"/>
          </p:cNvPicPr>
          <p:nvPr/>
        </p:nvPicPr>
        <p:blipFill>
          <a:blip r:embed="rId3"/>
          <a:stretch>
            <a:fillRect/>
          </a:stretch>
        </p:blipFill>
        <p:spPr>
          <a:xfrm>
            <a:off x="2386183" y="4048623"/>
            <a:ext cx="7419633" cy="2226599"/>
          </a:xfrm>
          <a:prstGeom prst="rect">
            <a:avLst/>
          </a:prstGeom>
        </p:spPr>
      </p:pic>
    </p:spTree>
    <p:extLst>
      <p:ext uri="{BB962C8B-B14F-4D97-AF65-F5344CB8AC3E}">
        <p14:creationId xmlns:p14="http://schemas.microsoft.com/office/powerpoint/2010/main" val="273857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NPQ programmes</a:t>
            </a:r>
          </a:p>
        </p:txBody>
      </p:sp>
      <p:sp>
        <p:nvSpPr>
          <p:cNvPr id="3" name="Content Placeholder 2">
            <a:extLst>
              <a:ext uri="{FF2B5EF4-FFF2-40B4-BE49-F238E27FC236}">
                <a16:creationId xmlns:a16="http://schemas.microsoft.com/office/drawing/2014/main" id="{A345B246-332E-4B6C-873D-0C411C6E4521}"/>
              </a:ext>
            </a:extLst>
          </p:cNvPr>
          <p:cNvSpPr>
            <a:spLocks noGrp="1"/>
          </p:cNvSpPr>
          <p:nvPr>
            <p:ph sz="quarter" idx="11"/>
          </p:nvPr>
        </p:nvSpPr>
        <p:spPr>
          <a:xfrm>
            <a:off x="6957055" y="1690688"/>
            <a:ext cx="4396746" cy="4704523"/>
          </a:xfrm>
        </p:spPr>
        <p:txBody>
          <a:bodyPr>
            <a:normAutofit lnSpcReduction="10000"/>
          </a:bodyPr>
          <a:lstStyle/>
          <a:p>
            <a:r>
              <a:rPr lang="en-GB" sz="1800" b="1" dirty="0"/>
              <a:t>So what’s changed?</a:t>
            </a:r>
          </a:p>
          <a:p>
            <a:pPr marL="228594" indent="-228594">
              <a:buClr>
                <a:srgbClr val="006BB5"/>
              </a:buClr>
              <a:buFont typeface="Wingdings" panose="05000000000000000000" pitchFamily="2" charset="2"/>
              <a:buChar char="§"/>
            </a:pPr>
            <a:r>
              <a:rPr lang="en-GB" sz="1800" dirty="0"/>
              <a:t>NPQ content areas are threaded from the Early Career Framework</a:t>
            </a:r>
          </a:p>
          <a:p>
            <a:pPr marL="228594" indent="-228594">
              <a:buClr>
                <a:srgbClr val="006BB5"/>
              </a:buClr>
              <a:buFont typeface="Wingdings" panose="05000000000000000000" pitchFamily="2" charset="2"/>
              <a:buChar char="§"/>
            </a:pPr>
            <a:r>
              <a:rPr lang="en-GB" sz="1800" dirty="0"/>
              <a:t>Specialist NPQs to support career pathway width and replace old middle leader NPQ</a:t>
            </a:r>
          </a:p>
          <a:p>
            <a:pPr marL="228594" indent="-228594">
              <a:buClr>
                <a:srgbClr val="006BB5"/>
              </a:buClr>
              <a:buFont typeface="Wingdings" panose="05000000000000000000" pitchFamily="2" charset="2"/>
              <a:buChar char="§"/>
            </a:pPr>
            <a:r>
              <a:rPr lang="en-GB" sz="1800" dirty="0"/>
              <a:t>Assessed school-improvement projects have been replaced with practice-based formative and summative assessment tasks</a:t>
            </a:r>
          </a:p>
          <a:p>
            <a:pPr marL="228594" indent="-228594">
              <a:buClr>
                <a:srgbClr val="006BB5"/>
              </a:buClr>
              <a:buFont typeface="Wingdings" panose="05000000000000000000" pitchFamily="2" charset="2"/>
              <a:buChar char="§"/>
            </a:pPr>
            <a:r>
              <a:rPr lang="en-GB" sz="1800" dirty="0"/>
              <a:t>Behaviours do not feature in DfE frameworks, however, we have embedded these throughout</a:t>
            </a:r>
          </a:p>
          <a:p>
            <a:pPr marL="228594" indent="-228594">
              <a:buClr>
                <a:srgbClr val="006BB5"/>
              </a:buClr>
              <a:buFont typeface="Wingdings" panose="05000000000000000000" pitchFamily="2" charset="2"/>
              <a:buChar char="§"/>
            </a:pPr>
            <a:r>
              <a:rPr lang="en-GB" sz="1800" dirty="0"/>
              <a:t>DfE scholarship funding criteria – now likely to be linked to % PP</a:t>
            </a:r>
          </a:p>
          <a:p>
            <a:pPr marL="228594" indent="-228594">
              <a:buClr>
                <a:srgbClr val="006BB5"/>
              </a:buClr>
              <a:buFont typeface="Wingdings" panose="05000000000000000000" pitchFamily="2" charset="2"/>
              <a:buChar char="§"/>
            </a:pPr>
            <a:r>
              <a:rPr lang="en-GB" sz="1800" dirty="0"/>
              <a:t>Greater emphasis on practice-based activity and participant context </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3831330036"/>
              </p:ext>
            </p:extLst>
          </p:nvPr>
        </p:nvGraphicFramePr>
        <p:xfrm>
          <a:off x="838200" y="1690688"/>
          <a:ext cx="5851780" cy="3825942"/>
        </p:xfrm>
        <a:graphic>
          <a:graphicData uri="http://schemas.openxmlformats.org/drawingml/2006/table">
            <a:tbl>
              <a:tblPr firstCol="1" bandRow="1">
                <a:tableStyleId>{5C22544A-7EE6-4342-B048-85BDC9FD1C3A}</a:tableStyleId>
              </a:tblPr>
              <a:tblGrid>
                <a:gridCol w="1884425">
                  <a:extLst>
                    <a:ext uri="{9D8B030D-6E8A-4147-A177-3AD203B41FA5}">
                      <a16:colId xmlns:a16="http://schemas.microsoft.com/office/drawing/2014/main" val="3871482898"/>
                    </a:ext>
                  </a:extLst>
                </a:gridCol>
                <a:gridCol w="3967355">
                  <a:extLst>
                    <a:ext uri="{9D8B030D-6E8A-4147-A177-3AD203B41FA5}">
                      <a16:colId xmlns:a16="http://schemas.microsoft.com/office/drawing/2014/main" val="2193875372"/>
                    </a:ext>
                  </a:extLst>
                </a:gridCol>
              </a:tblGrid>
              <a:tr h="655554">
                <a:tc>
                  <a:txBody>
                    <a:bodyPr/>
                    <a:lstStyle/>
                    <a:p>
                      <a:r>
                        <a:rPr lang="en-GB" sz="1400" dirty="0"/>
                        <a:t>NPQ Leading Teacher Development</a:t>
                      </a:r>
                    </a:p>
                  </a:txBody>
                  <a:tcPr marL="121920" marR="121920" marT="60960" marB="60960"/>
                </a:tc>
                <a:tc>
                  <a:txBody>
                    <a:bodyPr/>
                    <a:lstStyle/>
                    <a:p>
                      <a:r>
                        <a:rPr lang="en-GB" sz="1400" dirty="0"/>
                        <a:t>For those who are, or aspire to, lead the development of other teachers</a:t>
                      </a:r>
                    </a:p>
                  </a:txBody>
                  <a:tcPr marL="121920" marR="121920" marT="60960" marB="60960"/>
                </a:tc>
                <a:extLst>
                  <a:ext uri="{0D108BD9-81ED-4DB2-BD59-A6C34878D82A}">
                    <a16:rowId xmlns:a16="http://schemas.microsoft.com/office/drawing/2014/main" val="209508453"/>
                  </a:ext>
                </a:extLst>
              </a:tr>
              <a:tr h="655554">
                <a:tc>
                  <a:txBody>
                    <a:bodyPr/>
                    <a:lstStyle/>
                    <a:p>
                      <a:r>
                        <a:rPr lang="en-GB" sz="1400" dirty="0"/>
                        <a:t>NPQ Leading Teaching</a:t>
                      </a:r>
                    </a:p>
                  </a:txBody>
                  <a:tcPr marL="121920" marR="121920" marT="60960" marB="60960"/>
                </a:tc>
                <a:tc>
                  <a:txBody>
                    <a:bodyPr/>
                    <a:lstStyle/>
                    <a:p>
                      <a:r>
                        <a:rPr lang="en-GB" sz="1400" dirty="0"/>
                        <a:t>For those who are, or aspire to, lead teaching in a subject, year group, key stage or phase</a:t>
                      </a:r>
                    </a:p>
                  </a:txBody>
                  <a:tcPr marL="121920" marR="121920" marT="60960" marB="60960"/>
                </a:tc>
                <a:extLst>
                  <a:ext uri="{0D108BD9-81ED-4DB2-BD59-A6C34878D82A}">
                    <a16:rowId xmlns:a16="http://schemas.microsoft.com/office/drawing/2014/main" val="478835394"/>
                  </a:ext>
                </a:extLst>
              </a:tr>
              <a:tr h="655554">
                <a:tc>
                  <a:txBody>
                    <a:bodyPr/>
                    <a:lstStyle/>
                    <a:p>
                      <a:r>
                        <a:rPr lang="en-GB" sz="1400" dirty="0"/>
                        <a:t>NPQ Leading Behaviour &amp; Culture</a:t>
                      </a:r>
                    </a:p>
                  </a:txBody>
                  <a:tcPr marL="121920" marR="121920" marT="60960" marB="60960"/>
                </a:tc>
                <a:tc>
                  <a:txBody>
                    <a:bodyPr/>
                    <a:lstStyle/>
                    <a:p>
                      <a:r>
                        <a:rPr lang="en-GB" sz="1400" dirty="0"/>
                        <a:t>For those who are, or aspire to, lead behaviour and culture and/or pupil well-being</a:t>
                      </a:r>
                    </a:p>
                  </a:txBody>
                  <a:tcPr marL="121920" marR="121920" marT="60960" marB="60960"/>
                </a:tc>
                <a:extLst>
                  <a:ext uri="{0D108BD9-81ED-4DB2-BD59-A6C34878D82A}">
                    <a16:rowId xmlns:a16="http://schemas.microsoft.com/office/drawing/2014/main" val="3809474751"/>
                  </a:ext>
                </a:extLst>
              </a:tr>
              <a:tr h="468253">
                <a:tc>
                  <a:txBody>
                    <a:bodyPr/>
                    <a:lstStyle/>
                    <a:p>
                      <a:r>
                        <a:rPr lang="en-GB" sz="1400" dirty="0"/>
                        <a:t>NPQ Senior Leadership</a:t>
                      </a:r>
                    </a:p>
                  </a:txBody>
                  <a:tcPr marL="121920" marR="121920" marT="60960" marB="60960"/>
                </a:tc>
                <a:tc>
                  <a:txBody>
                    <a:bodyPr/>
                    <a:lstStyle/>
                    <a:p>
                      <a:r>
                        <a:rPr lang="en-GB" sz="1400" dirty="0"/>
                        <a:t>For those who are, or aspire to be, senior leaders leading across a school</a:t>
                      </a:r>
                    </a:p>
                  </a:txBody>
                  <a:tcPr marL="121920" marR="121920" marT="60960" marB="60960"/>
                </a:tc>
                <a:extLst>
                  <a:ext uri="{0D108BD9-81ED-4DB2-BD59-A6C34878D82A}">
                    <a16:rowId xmlns:a16="http://schemas.microsoft.com/office/drawing/2014/main" val="793568061"/>
                  </a:ext>
                </a:extLst>
              </a:tr>
              <a:tr h="468253">
                <a:tc>
                  <a:txBody>
                    <a:bodyPr/>
                    <a:lstStyle/>
                    <a:p>
                      <a:r>
                        <a:rPr lang="en-GB" sz="1400" dirty="0"/>
                        <a:t>NPQ Headship</a:t>
                      </a:r>
                    </a:p>
                  </a:txBody>
                  <a:tcPr marL="121920" marR="121920" marT="60960" marB="60960"/>
                </a:tc>
                <a:tc>
                  <a:txBody>
                    <a:bodyPr/>
                    <a:lstStyle/>
                    <a:p>
                      <a:r>
                        <a:rPr lang="en-GB" sz="1400" dirty="0"/>
                        <a:t>For those who are, or aspire to be, headteachers leading across a whole school</a:t>
                      </a:r>
                    </a:p>
                  </a:txBody>
                  <a:tcPr marL="121920" marR="121920" marT="60960" marB="60960"/>
                </a:tc>
                <a:extLst>
                  <a:ext uri="{0D108BD9-81ED-4DB2-BD59-A6C34878D82A}">
                    <a16:rowId xmlns:a16="http://schemas.microsoft.com/office/drawing/2014/main" val="1472486824"/>
                  </a:ext>
                </a:extLst>
              </a:tr>
              <a:tr h="655554">
                <a:tc>
                  <a:txBody>
                    <a:bodyPr/>
                    <a:lstStyle/>
                    <a:p>
                      <a:r>
                        <a:rPr lang="en-GB" sz="1400" dirty="0"/>
                        <a:t>NPQ Executive Leadership</a:t>
                      </a:r>
                    </a:p>
                  </a:txBody>
                  <a:tcPr marL="121920" marR="121920" marT="60960" marB="60960"/>
                </a:tc>
                <a:tc>
                  <a:txBody>
                    <a:bodyPr/>
                    <a:lstStyle/>
                    <a:p>
                      <a:r>
                        <a:rPr lang="en-GB" sz="1400" dirty="0"/>
                        <a:t>For those who are, or aspire to be, executive leaders with responsibility across more than one school</a:t>
                      </a:r>
                    </a:p>
                  </a:txBody>
                  <a:tcPr marL="121920" marR="121920" marT="60960" marB="60960"/>
                </a:tc>
                <a:extLst>
                  <a:ext uri="{0D108BD9-81ED-4DB2-BD59-A6C34878D82A}">
                    <a16:rowId xmlns:a16="http://schemas.microsoft.com/office/drawing/2014/main" val="1246556062"/>
                  </a:ext>
                </a:extLst>
              </a:tr>
            </a:tbl>
          </a:graphicData>
        </a:graphic>
      </p:graphicFrame>
    </p:spTree>
    <p:extLst>
      <p:ext uri="{BB962C8B-B14F-4D97-AF65-F5344CB8AC3E}">
        <p14:creationId xmlns:p14="http://schemas.microsoft.com/office/powerpoint/2010/main" val="32785833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AD45-08FB-4734-A499-2EA8519AE772}"/>
              </a:ext>
            </a:extLst>
          </p:cNvPr>
          <p:cNvSpPr>
            <a:spLocks noGrp="1"/>
          </p:cNvSpPr>
          <p:nvPr>
            <p:ph type="title"/>
          </p:nvPr>
        </p:nvSpPr>
        <p:spPr/>
        <p:txBody>
          <a:bodyPr/>
          <a:lstStyle/>
          <a:p>
            <a:r>
              <a:rPr lang="en-GB" dirty="0"/>
              <a:t>Kylie Spark</a:t>
            </a:r>
          </a:p>
        </p:txBody>
      </p:sp>
      <p:sp>
        <p:nvSpPr>
          <p:cNvPr id="3" name="Text Placeholder 2">
            <a:extLst>
              <a:ext uri="{FF2B5EF4-FFF2-40B4-BE49-F238E27FC236}">
                <a16:creationId xmlns:a16="http://schemas.microsoft.com/office/drawing/2014/main" id="{73B48957-9E2C-4A0D-8178-0362479ECD18}"/>
              </a:ext>
            </a:extLst>
          </p:cNvPr>
          <p:cNvSpPr>
            <a:spLocks noGrp="1"/>
          </p:cNvSpPr>
          <p:nvPr>
            <p:ph type="body" sz="quarter" idx="10"/>
          </p:nvPr>
        </p:nvSpPr>
        <p:spPr/>
        <p:txBody>
          <a:bodyPr/>
          <a:lstStyle/>
          <a:p>
            <a:r>
              <a:rPr lang="en-GB" dirty="0"/>
              <a:t>NPQs: A headteacher’s point of view </a:t>
            </a:r>
          </a:p>
        </p:txBody>
      </p:sp>
      <p:pic>
        <p:nvPicPr>
          <p:cNvPr id="6" name="Content Placeholder 5" descr="A person smiling for the camera&#10;&#10;Description automatically generated with medium confidence">
            <a:extLst>
              <a:ext uri="{FF2B5EF4-FFF2-40B4-BE49-F238E27FC236}">
                <a16:creationId xmlns:a16="http://schemas.microsoft.com/office/drawing/2014/main" id="{35847A10-260E-4D0A-BCD6-99FF5EE29873}"/>
              </a:ext>
            </a:extLst>
          </p:cNvPr>
          <p:cNvPicPr>
            <a:picLocks noGrp="1" noChangeAspect="1"/>
          </p:cNvPicPr>
          <p:nvPr>
            <p:ph sz="quarter" idx="11"/>
          </p:nvPr>
        </p:nvPicPr>
        <p:blipFill>
          <a:blip r:embed="rId2"/>
          <a:stretch>
            <a:fillRect/>
          </a:stretch>
        </p:blipFill>
        <p:spPr>
          <a:xfrm>
            <a:off x="7232005" y="1528647"/>
            <a:ext cx="4493270" cy="4493270"/>
          </a:xfrm>
        </p:spPr>
      </p:pic>
    </p:spTree>
    <p:extLst>
      <p:ext uri="{BB962C8B-B14F-4D97-AF65-F5344CB8AC3E}">
        <p14:creationId xmlns:p14="http://schemas.microsoft.com/office/powerpoint/2010/main" val="24006376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p:txBody>
          <a:bodyPr/>
          <a:lstStyle/>
          <a:p>
            <a:r>
              <a:rPr lang="en-GB" b="1" dirty="0"/>
              <a:t>Programmes overview</a:t>
            </a:r>
          </a:p>
        </p:txBody>
      </p:sp>
      <p:graphicFrame>
        <p:nvGraphicFramePr>
          <p:cNvPr id="4" name="Table 4">
            <a:extLst>
              <a:ext uri="{FF2B5EF4-FFF2-40B4-BE49-F238E27FC236}">
                <a16:creationId xmlns:a16="http://schemas.microsoft.com/office/drawing/2014/main" id="{1482CF2C-EF1C-487B-880E-535D4196571A}"/>
              </a:ext>
            </a:extLst>
          </p:cNvPr>
          <p:cNvGraphicFramePr>
            <a:graphicFrameLocks noGrp="1"/>
          </p:cNvGraphicFramePr>
          <p:nvPr>
            <p:ph idx="1"/>
          </p:nvPr>
        </p:nvGraphicFramePr>
        <p:xfrm>
          <a:off x="624417" y="1509184"/>
          <a:ext cx="10972801" cy="4415114"/>
        </p:xfrm>
        <a:graphic>
          <a:graphicData uri="http://schemas.openxmlformats.org/drawingml/2006/table">
            <a:tbl>
              <a:tblPr firstRow="1" lastRow="1" bandRow="1">
                <a:tableStyleId>{5C22544A-7EE6-4342-B048-85BDC9FD1C3A}</a:tableStyleId>
              </a:tblPr>
              <a:tblGrid>
                <a:gridCol w="3071316">
                  <a:extLst>
                    <a:ext uri="{9D8B030D-6E8A-4147-A177-3AD203B41FA5}">
                      <a16:colId xmlns:a16="http://schemas.microsoft.com/office/drawing/2014/main" val="634773389"/>
                    </a:ext>
                  </a:extLst>
                </a:gridCol>
                <a:gridCol w="3168352">
                  <a:extLst>
                    <a:ext uri="{9D8B030D-6E8A-4147-A177-3AD203B41FA5}">
                      <a16:colId xmlns:a16="http://schemas.microsoft.com/office/drawing/2014/main" val="3467671560"/>
                    </a:ext>
                  </a:extLst>
                </a:gridCol>
                <a:gridCol w="1577711">
                  <a:extLst>
                    <a:ext uri="{9D8B030D-6E8A-4147-A177-3AD203B41FA5}">
                      <a16:colId xmlns:a16="http://schemas.microsoft.com/office/drawing/2014/main" val="1794223747"/>
                    </a:ext>
                  </a:extLst>
                </a:gridCol>
                <a:gridCol w="1577711">
                  <a:extLst>
                    <a:ext uri="{9D8B030D-6E8A-4147-A177-3AD203B41FA5}">
                      <a16:colId xmlns:a16="http://schemas.microsoft.com/office/drawing/2014/main" val="4193551868"/>
                    </a:ext>
                  </a:extLst>
                </a:gridCol>
                <a:gridCol w="1577711">
                  <a:extLst>
                    <a:ext uri="{9D8B030D-6E8A-4147-A177-3AD203B41FA5}">
                      <a16:colId xmlns:a16="http://schemas.microsoft.com/office/drawing/2014/main" val="1477948628"/>
                    </a:ext>
                  </a:extLst>
                </a:gridCol>
              </a:tblGrid>
              <a:tr h="487680">
                <a:tc>
                  <a:txBody>
                    <a:bodyPr/>
                    <a:lstStyle/>
                    <a:p>
                      <a:endParaRPr lang="en-US" sz="2400" dirty="0"/>
                    </a:p>
                  </a:txBody>
                  <a:tcPr marL="121920" marR="121920" marT="60960" marB="609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600" dirty="0"/>
                        <a:t>Specialist NPQs</a:t>
                      </a:r>
                    </a:p>
                  </a:txBody>
                  <a:tcPr marL="121920" marR="121920" marT="60960" marB="60960">
                    <a:lnL w="12700" cmpd="sng">
                      <a:noFill/>
                    </a:lnL>
                  </a:tcPr>
                </a:tc>
                <a:tc>
                  <a:txBody>
                    <a:bodyPr/>
                    <a:lstStyle/>
                    <a:p>
                      <a:r>
                        <a:rPr lang="en-GB" sz="1600" dirty="0"/>
                        <a:t>NPQSL</a:t>
                      </a:r>
                    </a:p>
                  </a:txBody>
                  <a:tcPr marL="121920" marR="121920" marT="60960" marB="60960"/>
                </a:tc>
                <a:tc>
                  <a:txBody>
                    <a:bodyPr/>
                    <a:lstStyle/>
                    <a:p>
                      <a:r>
                        <a:rPr lang="en-GB" sz="1600" dirty="0"/>
                        <a:t>NPQH</a:t>
                      </a:r>
                    </a:p>
                  </a:txBody>
                  <a:tcPr marL="121920" marR="121920" marT="60960" marB="60960"/>
                </a:tc>
                <a:tc>
                  <a:txBody>
                    <a:bodyPr/>
                    <a:lstStyle/>
                    <a:p>
                      <a:r>
                        <a:rPr lang="en-GB" sz="1600" dirty="0"/>
                        <a:t>NPQEL</a:t>
                      </a:r>
                    </a:p>
                  </a:txBody>
                  <a:tcPr marL="121920" marR="121920" marT="60960" marB="60960"/>
                </a:tc>
                <a:extLst>
                  <a:ext uri="{0D108BD9-81ED-4DB2-BD59-A6C34878D82A}">
                    <a16:rowId xmlns:a16="http://schemas.microsoft.com/office/drawing/2014/main" val="1245379988"/>
                  </a:ext>
                </a:extLst>
              </a:tr>
              <a:tr h="609600">
                <a:tc>
                  <a:txBody>
                    <a:bodyPr/>
                    <a:lstStyle/>
                    <a:p>
                      <a:endParaRPr lang="en-US" sz="2400" dirty="0"/>
                    </a:p>
                  </a:txBody>
                  <a:tcPr marL="121920" marR="121920" marT="60960" marB="609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600" dirty="0"/>
                        <a:t>12 month qualification plus  Summative Assessment </a:t>
                      </a:r>
                    </a:p>
                  </a:txBody>
                  <a:tcPr marL="121920" marR="121920" marT="60960" marB="60960">
                    <a:lnL w="12700" cmpd="sng">
                      <a:noFill/>
                    </a:lnL>
                  </a:tcPr>
                </a:tc>
                <a:tc gridSpan="3">
                  <a:txBody>
                    <a:bodyPr/>
                    <a:lstStyle/>
                    <a:p>
                      <a:pPr algn="ctr"/>
                      <a:r>
                        <a:rPr lang="en-GB" sz="1600" dirty="0"/>
                        <a:t>18 month qualification plus</a:t>
                      </a:r>
                      <a:r>
                        <a:rPr lang="en-GB" sz="1600" baseline="0" dirty="0"/>
                        <a:t> </a:t>
                      </a:r>
                      <a:r>
                        <a:rPr lang="en-GB" sz="1600" dirty="0"/>
                        <a:t>Summative Assessment </a:t>
                      </a:r>
                    </a:p>
                  </a:txBody>
                  <a:tcPr marL="121920" marR="121920" marT="60960" marB="60960"/>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763090961"/>
                  </a:ext>
                </a:extLst>
              </a:tr>
              <a:tr h="444599">
                <a:tc>
                  <a:txBody>
                    <a:bodyPr/>
                    <a:lstStyle/>
                    <a:p>
                      <a:r>
                        <a:rPr lang="en-GB" sz="1600" b="1" dirty="0"/>
                        <a:t>Preparation &amp; induction</a:t>
                      </a:r>
                    </a:p>
                  </a:txBody>
                  <a:tcPr marL="121920" marR="121920" marT="60960" marB="60960">
                    <a:lnT w="12700" cmpd="sng">
                      <a:noFill/>
                    </a:lnT>
                  </a:tcPr>
                </a:tc>
                <a:tc gridSpan="4">
                  <a:txBody>
                    <a:bodyPr/>
                    <a:lstStyle/>
                    <a:p>
                      <a:pPr algn="ctr"/>
                      <a:r>
                        <a:rPr lang="en-GB" sz="1600" dirty="0"/>
                        <a:t>6 hours</a:t>
                      </a:r>
                    </a:p>
                  </a:txBody>
                  <a:tcPr marL="121920" marR="121920" marT="60960" marB="60960"/>
                </a:tc>
                <a:tc hMerge="1">
                  <a:txBody>
                    <a:bodyPr/>
                    <a:lstStyle/>
                    <a:p>
                      <a:pPr algn="ctr"/>
                      <a:r>
                        <a:rPr lang="en-GB" sz="1200" dirty="0"/>
                        <a:t>6hrs</a:t>
                      </a:r>
                    </a:p>
                  </a:txBody>
                  <a:tcPr/>
                </a:tc>
                <a:tc hMerge="1">
                  <a:txBody>
                    <a:bodyPr/>
                    <a:lstStyle/>
                    <a:p>
                      <a:pPr algn="ctr"/>
                      <a:r>
                        <a:rPr lang="en-GB" sz="1200" dirty="0"/>
                        <a:t>6 hours</a:t>
                      </a:r>
                    </a:p>
                  </a:txBody>
                  <a:tcPr/>
                </a:tc>
                <a:tc hMerge="1">
                  <a:txBody>
                    <a:bodyPr/>
                    <a:lstStyle/>
                    <a:p>
                      <a:pPr algn="ctr"/>
                      <a:endParaRPr lang="en-GB" sz="1200" dirty="0"/>
                    </a:p>
                  </a:txBody>
                  <a:tcPr/>
                </a:tc>
                <a:extLst>
                  <a:ext uri="{0D108BD9-81ED-4DB2-BD59-A6C34878D82A}">
                    <a16:rowId xmlns:a16="http://schemas.microsoft.com/office/drawing/2014/main" val="2155571115"/>
                  </a:ext>
                </a:extLst>
              </a:tr>
              <a:tr h="444599">
                <a:tc>
                  <a:txBody>
                    <a:bodyPr/>
                    <a:lstStyle/>
                    <a:p>
                      <a:r>
                        <a:rPr lang="en-GB" sz="1600" kern="1200" dirty="0">
                          <a:solidFill>
                            <a:schemeClr val="dk1"/>
                          </a:solidFill>
                          <a:latin typeface="+mn-lt"/>
                          <a:ea typeface="+mn-ea"/>
                          <a:cs typeface="+mn-cs"/>
                        </a:rPr>
                        <a:t>Face-to-face events</a:t>
                      </a:r>
                    </a:p>
                  </a:txBody>
                  <a:tcPr marL="121920" marR="121920" marT="81280" marB="81280"/>
                </a:tc>
                <a:tc>
                  <a:txBody>
                    <a:bodyPr/>
                    <a:lstStyle/>
                    <a:p>
                      <a:pPr algn="ctr"/>
                      <a:r>
                        <a:rPr lang="en-GB" sz="1600" dirty="0"/>
                        <a:t>3 days (18hrs)</a:t>
                      </a:r>
                    </a:p>
                  </a:txBody>
                  <a:tcPr marL="121920" marR="121920" marT="60960" marB="60960"/>
                </a:tc>
                <a:tc>
                  <a:txBody>
                    <a:bodyPr/>
                    <a:lstStyle/>
                    <a:p>
                      <a:pPr algn="ctr"/>
                      <a:r>
                        <a:rPr lang="en-GB" sz="1600" dirty="0"/>
                        <a:t>4 days (24hrs)</a:t>
                      </a:r>
                    </a:p>
                  </a:txBody>
                  <a:tcPr marL="121920" marR="121920" marT="60960" marB="60960"/>
                </a:tc>
                <a:tc>
                  <a:txBody>
                    <a:bodyPr/>
                    <a:lstStyle/>
                    <a:p>
                      <a:pPr algn="ctr"/>
                      <a:r>
                        <a:rPr lang="en-GB" sz="1600" dirty="0"/>
                        <a:t>5 days (30hrs)</a:t>
                      </a:r>
                    </a:p>
                  </a:txBody>
                  <a:tcPr marL="121920" marR="121920" marT="60960" marB="60960"/>
                </a:tc>
                <a:tc>
                  <a:txBody>
                    <a:bodyPr/>
                    <a:lstStyle/>
                    <a:p>
                      <a:pPr algn="ctr"/>
                      <a:r>
                        <a:rPr lang="en-GB" sz="1600" dirty="0"/>
                        <a:t>6 days (36hrs)</a:t>
                      </a:r>
                    </a:p>
                  </a:txBody>
                  <a:tcPr marL="121920" marR="121920" marT="60960" marB="60960"/>
                </a:tc>
                <a:extLst>
                  <a:ext uri="{0D108BD9-81ED-4DB2-BD59-A6C34878D82A}">
                    <a16:rowId xmlns:a16="http://schemas.microsoft.com/office/drawing/2014/main" val="521057649"/>
                  </a:ext>
                </a:extLst>
              </a:tr>
              <a:tr h="444599">
                <a:tc>
                  <a:txBody>
                    <a:bodyPr/>
                    <a:lstStyle/>
                    <a:p>
                      <a:r>
                        <a:rPr lang="en-GB" sz="1600" kern="1200" dirty="0">
                          <a:solidFill>
                            <a:schemeClr val="dk1"/>
                          </a:solidFill>
                          <a:latin typeface="+mn-lt"/>
                          <a:ea typeface="+mn-ea"/>
                          <a:cs typeface="+mn-cs"/>
                        </a:rPr>
                        <a:t>Online course study</a:t>
                      </a:r>
                    </a:p>
                  </a:txBody>
                  <a:tcPr marL="121920" marR="121920" marT="81280" marB="81280"/>
                </a:tc>
                <a:tc>
                  <a:txBody>
                    <a:bodyPr/>
                    <a:lstStyle/>
                    <a:p>
                      <a:pPr algn="ctr"/>
                      <a:r>
                        <a:rPr lang="en-GB" sz="1600" dirty="0"/>
                        <a:t>34hrs (3 core online courses)</a:t>
                      </a:r>
                    </a:p>
                  </a:txBody>
                  <a:tcPr marL="121920" marR="121920" marT="60960" marB="60960"/>
                </a:tc>
                <a:tc gridSpan="3">
                  <a:txBody>
                    <a:bodyPr/>
                    <a:lstStyle/>
                    <a:p>
                      <a:pPr algn="ctr"/>
                      <a:r>
                        <a:rPr lang="en-GB" sz="1600" dirty="0"/>
                        <a:t>38hrs (3 core online courses)</a:t>
                      </a:r>
                    </a:p>
                  </a:txBody>
                  <a:tcPr marL="121920" marR="121920" marT="60960" marB="60960"/>
                </a:tc>
                <a:tc hMerge="1">
                  <a:txBody>
                    <a:bodyPr/>
                    <a:lstStyle/>
                    <a:p>
                      <a:pPr algn="ctr"/>
                      <a:r>
                        <a:rPr lang="en-GB" sz="1200" dirty="0"/>
                        <a:t>38</a:t>
                      </a:r>
                    </a:p>
                  </a:txBody>
                  <a:tcPr/>
                </a:tc>
                <a:tc hMerge="1">
                  <a:txBody>
                    <a:bodyPr/>
                    <a:lstStyle/>
                    <a:p>
                      <a:pPr algn="ctr"/>
                      <a:endParaRPr lang="en-GB" sz="1200" dirty="0"/>
                    </a:p>
                  </a:txBody>
                  <a:tcPr/>
                </a:tc>
                <a:extLst>
                  <a:ext uri="{0D108BD9-81ED-4DB2-BD59-A6C34878D82A}">
                    <a16:rowId xmlns:a16="http://schemas.microsoft.com/office/drawing/2014/main" val="163980438"/>
                  </a:ext>
                </a:extLst>
              </a:tr>
              <a:tr h="444599">
                <a:tc>
                  <a:txBody>
                    <a:bodyPr/>
                    <a:lstStyle/>
                    <a:p>
                      <a:r>
                        <a:rPr lang="en-GB" sz="1600" kern="1200" dirty="0">
                          <a:solidFill>
                            <a:schemeClr val="dk1"/>
                          </a:solidFill>
                          <a:latin typeface="+mn-lt"/>
                          <a:ea typeface="+mn-ea"/>
                          <a:cs typeface="+mn-cs"/>
                        </a:rPr>
                        <a:t>Performance coaching</a:t>
                      </a:r>
                    </a:p>
                  </a:txBody>
                  <a:tcPr marL="121920" marR="121920" marT="81280" marB="81280"/>
                </a:tc>
                <a:tc>
                  <a:txBody>
                    <a:bodyPr/>
                    <a:lstStyle/>
                    <a:p>
                      <a:pPr algn="ctr"/>
                      <a:r>
                        <a:rPr lang="en-GB" sz="1600" dirty="0"/>
                        <a:t>6 hours</a:t>
                      </a:r>
                    </a:p>
                  </a:txBody>
                  <a:tcPr marL="121920" marR="121920" marT="60960" marB="60960"/>
                </a:tc>
                <a:tc gridSpan="3">
                  <a:txBody>
                    <a:bodyPr/>
                    <a:lstStyle/>
                    <a:p>
                      <a:pPr algn="ctr"/>
                      <a:r>
                        <a:rPr lang="en-GB" sz="1600" dirty="0"/>
                        <a:t>10 hours</a:t>
                      </a:r>
                    </a:p>
                  </a:txBody>
                  <a:tcPr marL="121920" marR="121920" marT="60960" marB="60960"/>
                </a:tc>
                <a:tc hMerge="1">
                  <a:txBody>
                    <a:bodyPr/>
                    <a:lstStyle/>
                    <a:p>
                      <a:pPr algn="ctr"/>
                      <a:endParaRPr lang="en-GB" sz="1200" dirty="0"/>
                    </a:p>
                  </a:txBody>
                  <a:tcPr/>
                </a:tc>
                <a:tc hMerge="1">
                  <a:txBody>
                    <a:bodyPr/>
                    <a:lstStyle/>
                    <a:p>
                      <a:pPr algn="ctr"/>
                      <a:endParaRPr lang="en-GB" sz="1200" dirty="0"/>
                    </a:p>
                  </a:txBody>
                  <a:tcPr/>
                </a:tc>
                <a:extLst>
                  <a:ext uri="{0D108BD9-81ED-4DB2-BD59-A6C34878D82A}">
                    <a16:rowId xmlns:a16="http://schemas.microsoft.com/office/drawing/2014/main" val="3962102285"/>
                  </a:ext>
                </a:extLst>
              </a:tr>
              <a:tr h="650240">
                <a:tc>
                  <a:txBody>
                    <a:bodyPr/>
                    <a:lstStyle/>
                    <a:p>
                      <a:r>
                        <a:rPr lang="en-GB" sz="1600" kern="1200" dirty="0">
                          <a:solidFill>
                            <a:schemeClr val="dk1"/>
                          </a:solidFill>
                          <a:latin typeface="+mn-lt"/>
                          <a:ea typeface="+mn-ea"/>
                          <a:cs typeface="+mn-cs"/>
                        </a:rPr>
                        <a:t>FATs (In-school Practice Application of learning)</a:t>
                      </a:r>
                    </a:p>
                  </a:txBody>
                  <a:tcPr marL="121920" marR="121920" marT="81280" marB="81280"/>
                </a:tc>
                <a:tc>
                  <a:txBody>
                    <a:bodyPr/>
                    <a:lstStyle/>
                    <a:p>
                      <a:pPr algn="ctr"/>
                      <a:r>
                        <a:rPr lang="en-GB" sz="1600" dirty="0"/>
                        <a:t>18 hours</a:t>
                      </a:r>
                    </a:p>
                  </a:txBody>
                  <a:tcPr marL="121920" marR="121920" marT="60960" marB="60960"/>
                </a:tc>
                <a:tc>
                  <a:txBody>
                    <a:bodyPr/>
                    <a:lstStyle/>
                    <a:p>
                      <a:pPr algn="ctr"/>
                      <a:r>
                        <a:rPr lang="en-GB" sz="1600" dirty="0"/>
                        <a:t>20 hours</a:t>
                      </a:r>
                    </a:p>
                  </a:txBody>
                  <a:tcPr marL="121920" marR="121920" marT="60960" marB="60960"/>
                </a:tc>
                <a:tc>
                  <a:txBody>
                    <a:bodyPr/>
                    <a:lstStyle/>
                    <a:p>
                      <a:pPr algn="ctr"/>
                      <a:r>
                        <a:rPr lang="en-GB" sz="1600" dirty="0"/>
                        <a:t>28 hours</a:t>
                      </a:r>
                    </a:p>
                  </a:txBody>
                  <a:tcPr marL="121920" marR="121920" marT="60960" marB="60960"/>
                </a:tc>
                <a:tc>
                  <a:txBody>
                    <a:bodyPr/>
                    <a:lstStyle/>
                    <a:p>
                      <a:pPr algn="ctr"/>
                      <a:r>
                        <a:rPr lang="en-GB" sz="1600" dirty="0"/>
                        <a:t>34 hours</a:t>
                      </a:r>
                    </a:p>
                  </a:txBody>
                  <a:tcPr marL="121920" marR="121920" marT="60960" marB="60960"/>
                </a:tc>
                <a:extLst>
                  <a:ext uri="{0D108BD9-81ED-4DB2-BD59-A6C34878D82A}">
                    <a16:rowId xmlns:a16="http://schemas.microsoft.com/office/drawing/2014/main" val="2388931202"/>
                  </a:ext>
                </a:extLst>
              </a:tr>
              <a:tr h="444599">
                <a:tc>
                  <a:txBody>
                    <a:bodyPr/>
                    <a:lstStyle/>
                    <a:p>
                      <a:r>
                        <a:rPr lang="en-GB" sz="1600" b="1" kern="1200" dirty="0">
                          <a:solidFill>
                            <a:schemeClr val="dk1"/>
                          </a:solidFill>
                          <a:latin typeface="+mn-lt"/>
                          <a:ea typeface="+mn-ea"/>
                          <a:cs typeface="+mn-cs"/>
                        </a:rPr>
                        <a:t>Summative assessment stage</a:t>
                      </a:r>
                    </a:p>
                  </a:txBody>
                  <a:tcPr marL="121920" marR="121920" marT="81280" marB="8128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Case Study scenario</a:t>
                      </a:r>
                    </a:p>
                  </a:txBody>
                  <a:tcPr marL="121920" marR="121920" marT="60960" marB="60960"/>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extLst>
                  <a:ext uri="{0D108BD9-81ED-4DB2-BD59-A6C34878D82A}">
                    <a16:rowId xmlns:a16="http://schemas.microsoft.com/office/drawing/2014/main" val="585141544"/>
                  </a:ext>
                </a:extLst>
              </a:tr>
              <a:tr h="444599">
                <a:tc>
                  <a:txBody>
                    <a:bodyPr/>
                    <a:lstStyle/>
                    <a:p>
                      <a:r>
                        <a:rPr lang="en-GB" sz="1600" dirty="0"/>
                        <a:t>Total learning hours</a:t>
                      </a:r>
                    </a:p>
                  </a:txBody>
                  <a:tcPr marL="121920" marR="121920" marT="60960" marB="60960"/>
                </a:tc>
                <a:tc>
                  <a:txBody>
                    <a:bodyPr/>
                    <a:lstStyle/>
                    <a:p>
                      <a:pPr algn="ctr"/>
                      <a:r>
                        <a:rPr lang="en-GB" sz="1600" dirty="0"/>
                        <a:t>82</a:t>
                      </a:r>
                    </a:p>
                  </a:txBody>
                  <a:tcPr marL="121920" marR="121920" marT="60960" marB="60960"/>
                </a:tc>
                <a:tc>
                  <a:txBody>
                    <a:bodyPr/>
                    <a:lstStyle/>
                    <a:p>
                      <a:pPr algn="ctr"/>
                      <a:r>
                        <a:rPr lang="en-GB" sz="1600" dirty="0"/>
                        <a:t>98</a:t>
                      </a:r>
                    </a:p>
                  </a:txBody>
                  <a:tcPr marL="121920" marR="121920" marT="60960" marB="60960"/>
                </a:tc>
                <a:tc>
                  <a:txBody>
                    <a:bodyPr/>
                    <a:lstStyle/>
                    <a:p>
                      <a:pPr algn="ctr"/>
                      <a:r>
                        <a:rPr lang="en-GB" sz="1600" dirty="0"/>
                        <a:t>112</a:t>
                      </a:r>
                    </a:p>
                  </a:txBody>
                  <a:tcPr marL="121920" marR="121920" marT="60960" marB="60960"/>
                </a:tc>
                <a:tc>
                  <a:txBody>
                    <a:bodyPr/>
                    <a:lstStyle/>
                    <a:p>
                      <a:pPr algn="ctr"/>
                      <a:r>
                        <a:rPr lang="en-GB" sz="1600" dirty="0"/>
                        <a:t>124</a:t>
                      </a:r>
                    </a:p>
                  </a:txBody>
                  <a:tcPr marL="121920" marR="121920" marT="60960" marB="60960"/>
                </a:tc>
                <a:extLst>
                  <a:ext uri="{0D108BD9-81ED-4DB2-BD59-A6C34878D82A}">
                    <a16:rowId xmlns:a16="http://schemas.microsoft.com/office/drawing/2014/main" val="603251645"/>
                  </a:ext>
                </a:extLst>
              </a:tr>
            </a:tbl>
          </a:graphicData>
        </a:graphic>
      </p:graphicFrame>
    </p:spTree>
    <p:extLst>
      <p:ext uri="{BB962C8B-B14F-4D97-AF65-F5344CB8AC3E}">
        <p14:creationId xmlns:p14="http://schemas.microsoft.com/office/powerpoint/2010/main" val="365588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8254922"/>
              </p:ext>
            </p:extLst>
          </p:nvPr>
        </p:nvGraphicFramePr>
        <p:xfrm>
          <a:off x="1195385" y="259080"/>
          <a:ext cx="9996489" cy="5550544"/>
        </p:xfrm>
        <a:graphic>
          <a:graphicData uri="http://schemas.openxmlformats.org/drawingml/2006/table">
            <a:tbl>
              <a:tblPr firstRow="1" bandRow="1">
                <a:tableStyleId>{5C22544A-7EE6-4342-B048-85BDC9FD1C3A}</a:tableStyleId>
              </a:tblPr>
              <a:tblGrid>
                <a:gridCol w="3989812">
                  <a:extLst>
                    <a:ext uri="{9D8B030D-6E8A-4147-A177-3AD203B41FA5}">
                      <a16:colId xmlns:a16="http://schemas.microsoft.com/office/drawing/2014/main" val="20000"/>
                    </a:ext>
                  </a:extLst>
                </a:gridCol>
                <a:gridCol w="2806803">
                  <a:extLst>
                    <a:ext uri="{9D8B030D-6E8A-4147-A177-3AD203B41FA5}">
                      <a16:colId xmlns:a16="http://schemas.microsoft.com/office/drawing/2014/main" val="4222782795"/>
                    </a:ext>
                  </a:extLst>
                </a:gridCol>
                <a:gridCol w="1111453">
                  <a:extLst>
                    <a:ext uri="{9D8B030D-6E8A-4147-A177-3AD203B41FA5}">
                      <a16:colId xmlns:a16="http://schemas.microsoft.com/office/drawing/2014/main" val="20001"/>
                    </a:ext>
                  </a:extLst>
                </a:gridCol>
                <a:gridCol w="1221583">
                  <a:extLst>
                    <a:ext uri="{9D8B030D-6E8A-4147-A177-3AD203B41FA5}">
                      <a16:colId xmlns:a16="http://schemas.microsoft.com/office/drawing/2014/main" val="20002"/>
                    </a:ext>
                  </a:extLst>
                </a:gridCol>
                <a:gridCol w="866838">
                  <a:extLst>
                    <a:ext uri="{9D8B030D-6E8A-4147-A177-3AD203B41FA5}">
                      <a16:colId xmlns:a16="http://schemas.microsoft.com/office/drawing/2014/main" val="20003"/>
                    </a:ext>
                  </a:extLst>
                </a:gridCol>
              </a:tblGrid>
              <a:tr h="34231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DfE Framework Content Areas</a:t>
                      </a:r>
                    </a:p>
                  </a:txBody>
                  <a:tcPr marL="121920" marR="121920" marT="60960" marB="6096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Leadership NPQs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marL="121920" marR="121920" marT="60960" marB="60960"/>
                </a:tc>
                <a:tc gridSpan="3">
                  <a:txBody>
                    <a:bodyPr/>
                    <a:lstStyle/>
                    <a:p>
                      <a:r>
                        <a:rPr lang="en-GB" sz="1900" dirty="0"/>
                        <a:t>Specialist NPQs</a:t>
                      </a:r>
                    </a:p>
                  </a:txBody>
                  <a:tcPr marL="121920" marR="121920" marT="60960" marB="60960"/>
                </a:tc>
                <a:tc hMerge="1">
                  <a:txBody>
                    <a:bodyPr/>
                    <a:lstStyle/>
                    <a:p>
                      <a:endParaRPr lang="en-GB" sz="1900" dirty="0"/>
                    </a:p>
                  </a:txBody>
                  <a:tcPr marL="121920" marR="121920" marT="60960" marB="60960"/>
                </a:tc>
                <a:tc hMerge="1">
                  <a:txBody>
                    <a:bodyPr/>
                    <a:lstStyle/>
                    <a:p>
                      <a:endParaRPr lang="en-GB" sz="1900" dirty="0"/>
                    </a:p>
                  </a:txBody>
                  <a:tcPr marL="121920" marR="121920" marT="60960" marB="60960"/>
                </a:tc>
                <a:extLst>
                  <a:ext uri="{0D108BD9-81ED-4DB2-BD59-A6C34878D82A}">
                    <a16:rowId xmlns:a16="http://schemas.microsoft.com/office/drawing/2014/main" val="1398903569"/>
                  </a:ext>
                </a:extLst>
              </a:tr>
              <a:tr h="557852">
                <a:tc vMerge="1">
                  <a:txBody>
                    <a:bodyPr/>
                    <a:lstStyle/>
                    <a:p>
                      <a:endParaRPr lang="en-GB" sz="2000" dirty="0"/>
                    </a:p>
                  </a:txBody>
                  <a:tcPr marL="121920" marR="121920" marT="60960" marB="60960"/>
                </a:tc>
                <a:tc vMerge="1">
                  <a:txBody>
                    <a:bodyPr/>
                    <a:lstStyle/>
                    <a:p>
                      <a:endParaRPr lang="en-GB" dirty="0"/>
                    </a:p>
                  </a:txBody>
                  <a:tcPr/>
                </a:tc>
                <a:tc>
                  <a:txBody>
                    <a:bodyPr/>
                    <a:lstStyle/>
                    <a:p>
                      <a:r>
                        <a:rPr lang="en-GB" sz="1800" dirty="0"/>
                        <a:t>NPQLTD</a:t>
                      </a:r>
                    </a:p>
                  </a:txBody>
                  <a:tcPr marL="121920" marR="121920" marT="60960" marB="60960"/>
                </a:tc>
                <a:tc>
                  <a:txBody>
                    <a:bodyPr/>
                    <a:lstStyle/>
                    <a:p>
                      <a:r>
                        <a:rPr lang="en-GB" sz="1800" dirty="0"/>
                        <a:t>NPQLBC</a:t>
                      </a:r>
                    </a:p>
                  </a:txBody>
                  <a:tcPr marL="121920" marR="121920" marT="60960" marB="60960"/>
                </a:tc>
                <a:tc>
                  <a:txBody>
                    <a:bodyPr/>
                    <a:lstStyle/>
                    <a:p>
                      <a:r>
                        <a:rPr lang="en-GB" sz="1800" dirty="0"/>
                        <a:t>NPQLT</a:t>
                      </a:r>
                    </a:p>
                  </a:txBody>
                  <a:tcPr marL="121920" marR="121920" marT="60960" marB="60960"/>
                </a:tc>
                <a:extLst>
                  <a:ext uri="{0D108BD9-81ED-4DB2-BD59-A6C34878D82A}">
                    <a16:rowId xmlns:a16="http://schemas.microsoft.com/office/drawing/2014/main" val="10000"/>
                  </a:ext>
                </a:extLst>
              </a:tr>
              <a:tr h="354997">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600" dirty="0"/>
                        <a:t>1. School</a:t>
                      </a:r>
                      <a:r>
                        <a:rPr lang="en-GB" sz="1600" baseline="0" dirty="0"/>
                        <a:t> Culture</a:t>
                      </a:r>
                      <a:endParaRPr lang="en-GB" sz="1600" dirty="0"/>
                    </a:p>
                  </a:txBody>
                  <a:tcPr marL="121920" marR="121920" marT="60960" marB="60960"/>
                </a:tc>
                <a:tc>
                  <a:txBody>
                    <a:bodyPr/>
                    <a:lstStyle/>
                    <a:p>
                      <a:endParaRPr lang="en-GB"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20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dirty="0"/>
                    </a:p>
                  </a:txBody>
                  <a:tcPr marL="121920" marR="121920" marT="60960" marB="60960"/>
                </a:tc>
                <a:extLst>
                  <a:ext uri="{0D108BD9-81ED-4DB2-BD59-A6C34878D82A}">
                    <a16:rowId xmlns:a16="http://schemas.microsoft.com/office/drawing/2014/main" val="10001"/>
                  </a:ext>
                </a:extLst>
              </a:tr>
              <a:tr h="354997">
                <a:tc>
                  <a:txBody>
                    <a:bodyPr/>
                    <a:lstStyle/>
                    <a:p>
                      <a:pPr marL="0" indent="0">
                        <a:buFont typeface="+mj-lt"/>
                        <a:buNone/>
                      </a:pPr>
                      <a:r>
                        <a:rPr lang="en-GB" sz="1600" dirty="0"/>
                        <a:t>2. Teaching</a:t>
                      </a:r>
                    </a:p>
                  </a:txBody>
                  <a:tcPr marL="121920" marR="121920" marT="60960" marB="60960"/>
                </a:tc>
                <a:tc>
                  <a:txBody>
                    <a:bodyPr/>
                    <a:lstStyle/>
                    <a:p>
                      <a:endParaRPr lang="en-GB"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2"/>
                  </a:ext>
                </a:extLst>
              </a:tr>
              <a:tr h="354997">
                <a:tc>
                  <a:txBody>
                    <a:bodyPr/>
                    <a:lstStyle/>
                    <a:p>
                      <a:pPr marL="0" indent="0">
                        <a:buFont typeface="+mj-lt"/>
                        <a:buNone/>
                      </a:pPr>
                      <a:r>
                        <a:rPr lang="en-GB" sz="1600" dirty="0"/>
                        <a:t>3. Curriculum</a:t>
                      </a:r>
                      <a:r>
                        <a:rPr lang="en-GB" sz="1600" baseline="0" dirty="0"/>
                        <a:t> &amp; Assessment</a:t>
                      </a:r>
                      <a:endParaRPr lang="en-GB" sz="1600" dirty="0"/>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3"/>
                  </a:ext>
                </a:extLst>
              </a:tr>
              <a:tr h="354997">
                <a:tc>
                  <a:txBody>
                    <a:bodyPr/>
                    <a:lstStyle/>
                    <a:p>
                      <a:pPr marL="0" indent="0">
                        <a:buFont typeface="+mj-lt"/>
                        <a:buNone/>
                      </a:pPr>
                      <a:r>
                        <a:rPr lang="en-GB" sz="1600" dirty="0"/>
                        <a:t>4. Behaviour</a:t>
                      </a:r>
                    </a:p>
                  </a:txBody>
                  <a:tcPr marL="121920" marR="121920" marT="60960" marB="60960"/>
                </a:tc>
                <a:tc>
                  <a:txBody>
                    <a:bodyPr/>
                    <a:lstStyle/>
                    <a:p>
                      <a:endParaRPr lang="en-GB"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04"/>
                  </a:ext>
                </a:extLst>
              </a:tr>
              <a:tr h="557852">
                <a:tc>
                  <a:txBody>
                    <a:bodyPr/>
                    <a:lstStyle/>
                    <a:p>
                      <a:pPr marL="0" indent="0">
                        <a:buFont typeface="+mj-lt"/>
                        <a:buNone/>
                      </a:pPr>
                      <a:r>
                        <a:rPr lang="en-GB" sz="1600" dirty="0"/>
                        <a:t>5. Additional and Special Education Needs/Disabilities</a:t>
                      </a:r>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Arial" panose="020B0604020202020204" pitchFamily="34" charset="0"/>
                        <a:buNone/>
                      </a:pPr>
                      <a:endParaRPr lang="en-GB" sz="2000" dirty="0"/>
                    </a:p>
                  </a:txBody>
                  <a:tcPr marL="121920" marR="121920" marT="60960" marB="60960"/>
                </a:tc>
                <a:extLst>
                  <a:ext uri="{0D108BD9-81ED-4DB2-BD59-A6C34878D82A}">
                    <a16:rowId xmlns:a16="http://schemas.microsoft.com/office/drawing/2014/main" val="10005"/>
                  </a:ext>
                </a:extLst>
              </a:tr>
              <a:tr h="354997">
                <a:tc>
                  <a:txBody>
                    <a:bodyPr/>
                    <a:lstStyle/>
                    <a:p>
                      <a:pPr marL="0" indent="0">
                        <a:buFont typeface="+mj-lt"/>
                        <a:buNone/>
                      </a:pPr>
                      <a:r>
                        <a:rPr lang="en-GB" sz="1600" dirty="0"/>
                        <a:t>6. Professional Development</a:t>
                      </a:r>
                    </a:p>
                  </a:txBody>
                  <a:tcPr marL="121920" marR="121920" marT="60960" marB="60960"/>
                </a:tc>
                <a:tc>
                  <a:txBody>
                    <a:bodyPr/>
                    <a:lstStyle/>
                    <a:p>
                      <a:endParaRPr lang="en-GB"/>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6"/>
                  </a:ext>
                </a:extLst>
              </a:tr>
              <a:tr h="354997">
                <a:tc>
                  <a:txBody>
                    <a:bodyPr/>
                    <a:lstStyle/>
                    <a:p>
                      <a:pPr marL="0" indent="0">
                        <a:buFont typeface="+mj-lt"/>
                        <a:buNone/>
                      </a:pPr>
                      <a:r>
                        <a:rPr lang="en-GB" sz="1600" dirty="0"/>
                        <a:t>7. Organisational Management</a:t>
                      </a:r>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07"/>
                  </a:ext>
                </a:extLst>
              </a:tr>
              <a:tr h="354997">
                <a:tc>
                  <a:txBody>
                    <a:bodyPr/>
                    <a:lstStyle/>
                    <a:p>
                      <a:pPr marL="0" indent="0">
                        <a:buFont typeface="+mj-lt"/>
                        <a:buNone/>
                      </a:pPr>
                      <a:r>
                        <a:rPr lang="en-GB" sz="1600" dirty="0"/>
                        <a:t>8. Implementation</a:t>
                      </a:r>
                    </a:p>
                  </a:txBody>
                  <a:tcPr marL="121920" marR="121920" marT="60960" marB="60960"/>
                </a:tc>
                <a:tc>
                  <a:txBody>
                    <a:bodyPr/>
                    <a:lstStyle/>
                    <a:p>
                      <a:endParaRPr lang="en-GB"/>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8"/>
                  </a:ext>
                </a:extLst>
              </a:tr>
              <a:tr h="354997">
                <a:tc>
                  <a:txBody>
                    <a:bodyPr/>
                    <a:lstStyle/>
                    <a:p>
                      <a:pPr marL="0" indent="0">
                        <a:buFont typeface="+mj-lt"/>
                        <a:buNone/>
                      </a:pPr>
                      <a:r>
                        <a:rPr lang="en-GB" sz="1600" dirty="0"/>
                        <a:t>9. Working in Partnership</a:t>
                      </a:r>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09"/>
                  </a:ext>
                </a:extLst>
              </a:tr>
              <a:tr h="557852">
                <a:tc>
                  <a:txBody>
                    <a:bodyPr/>
                    <a:lstStyle/>
                    <a:p>
                      <a:pPr marL="0" indent="0">
                        <a:buFont typeface="+mj-lt"/>
                        <a:buNone/>
                      </a:pPr>
                      <a:r>
                        <a:rPr lang="en-GB" sz="1600" dirty="0"/>
                        <a:t>10. Governance and accountability</a:t>
                      </a:r>
                    </a:p>
                  </a:txBody>
                  <a:tcPr marL="121920" marR="121920" marT="60960" marB="60960"/>
                </a:tc>
                <a:tc>
                  <a:txBody>
                    <a:bodyPr/>
                    <a:lstStyle/>
                    <a:p>
                      <a:endParaRPr lang="en-GB"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10"/>
                  </a:ext>
                </a:extLst>
              </a:tr>
            </a:tbl>
          </a:graphicData>
        </a:graphic>
      </p:graphicFrame>
      <p:pic>
        <p:nvPicPr>
          <p:cNvPr id="6"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8625" y="1715133"/>
            <a:ext cx="321568" cy="321568"/>
          </a:xfrm>
          <a:prstGeom prst="rect">
            <a:avLst/>
          </a:prstGeom>
        </p:spPr>
      </p:pic>
      <p:pic>
        <p:nvPicPr>
          <p:cNvPr id="7"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6712" y="1734434"/>
            <a:ext cx="321568" cy="321568"/>
          </a:xfrm>
          <a:prstGeom prst="rect">
            <a:avLst/>
          </a:prstGeom>
        </p:spPr>
      </p:pic>
      <p:pic>
        <p:nvPicPr>
          <p:cNvPr id="8"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9576" y="2600916"/>
            <a:ext cx="321568" cy="321568"/>
          </a:xfrm>
          <a:prstGeom prst="rect">
            <a:avLst/>
          </a:prstGeom>
        </p:spPr>
      </p:pic>
      <p:pic>
        <p:nvPicPr>
          <p:cNvPr id="9"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8275" y="2167675"/>
            <a:ext cx="321568" cy="321568"/>
          </a:xfrm>
          <a:prstGeom prst="rect">
            <a:avLst/>
          </a:prstGeom>
        </p:spPr>
      </p:pic>
      <p:pic>
        <p:nvPicPr>
          <p:cNvPr id="10"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9891" y="2167675"/>
            <a:ext cx="321568" cy="321568"/>
          </a:xfrm>
          <a:prstGeom prst="rect">
            <a:avLst/>
          </a:prstGeom>
        </p:spPr>
      </p:pic>
      <p:pic>
        <p:nvPicPr>
          <p:cNvPr id="11"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9576" y="2167675"/>
            <a:ext cx="321568" cy="321568"/>
          </a:xfrm>
          <a:prstGeom prst="rect">
            <a:avLst/>
          </a:prstGeom>
        </p:spPr>
      </p:pic>
      <p:pic>
        <p:nvPicPr>
          <p:cNvPr id="12"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210" y="3097611"/>
            <a:ext cx="321568" cy="321568"/>
          </a:xfrm>
          <a:prstGeom prst="rect">
            <a:avLst/>
          </a:prstGeom>
        </p:spPr>
      </p:pic>
      <p:pic>
        <p:nvPicPr>
          <p:cNvPr id="13"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9087" y="3613949"/>
            <a:ext cx="321568" cy="321568"/>
          </a:xfrm>
          <a:prstGeom prst="rect">
            <a:avLst/>
          </a:prstGeom>
        </p:spPr>
      </p:pic>
      <p:pic>
        <p:nvPicPr>
          <p:cNvPr id="14"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7324" y="3989651"/>
            <a:ext cx="321568" cy="321568"/>
          </a:xfrm>
          <a:prstGeom prst="rect">
            <a:avLst/>
          </a:prstGeom>
        </p:spPr>
      </p:pic>
      <p:pic>
        <p:nvPicPr>
          <p:cNvPr id="15"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1055" y="4030601"/>
            <a:ext cx="321568" cy="321568"/>
          </a:xfrm>
          <a:prstGeom prst="rect">
            <a:avLst/>
          </a:prstGeom>
        </p:spPr>
      </p:pic>
      <p:pic>
        <p:nvPicPr>
          <p:cNvPr id="16"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9576" y="3989651"/>
            <a:ext cx="321568" cy="321568"/>
          </a:xfrm>
          <a:prstGeom prst="rect">
            <a:avLst/>
          </a:prstGeom>
        </p:spPr>
      </p:pic>
      <p:pic>
        <p:nvPicPr>
          <p:cNvPr id="17"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52356" y="4842753"/>
            <a:ext cx="321568" cy="321568"/>
          </a:xfrm>
          <a:prstGeom prst="rect">
            <a:avLst/>
          </a:prstGeom>
        </p:spPr>
      </p:pic>
      <p:pic>
        <p:nvPicPr>
          <p:cNvPr id="18"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8625" y="4861052"/>
            <a:ext cx="321568" cy="321568"/>
          </a:xfrm>
          <a:prstGeom prst="rect">
            <a:avLst/>
          </a:prstGeom>
        </p:spPr>
      </p:pic>
      <p:pic>
        <p:nvPicPr>
          <p:cNvPr id="19"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4894" y="4854864"/>
            <a:ext cx="321568" cy="321568"/>
          </a:xfrm>
          <a:prstGeom prst="rect">
            <a:avLst/>
          </a:prstGeom>
        </p:spPr>
      </p:pic>
      <p:pic>
        <p:nvPicPr>
          <p:cNvPr id="24" name="Graphic 25" descr="Badge Tick with solid fill">
            <a:extLst>
              <a:ext uri="{FF2B5EF4-FFF2-40B4-BE49-F238E27FC236}">
                <a16:creationId xmlns:a16="http://schemas.microsoft.com/office/drawing/2014/main" id="{EB719892-0CDD-4BE2-9C14-527408C77D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1253275"/>
            <a:ext cx="321568" cy="321568"/>
          </a:xfrm>
          <a:prstGeom prst="rect">
            <a:avLst/>
          </a:prstGeom>
        </p:spPr>
      </p:pic>
      <p:pic>
        <p:nvPicPr>
          <p:cNvPr id="25" name="Graphic 25" descr="Badge Tick with solid fill">
            <a:extLst>
              <a:ext uri="{FF2B5EF4-FFF2-40B4-BE49-F238E27FC236}">
                <a16:creationId xmlns:a16="http://schemas.microsoft.com/office/drawing/2014/main" id="{1138CFD7-DB01-4AA8-95A0-9FEC709040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1734434"/>
            <a:ext cx="321568" cy="321568"/>
          </a:xfrm>
          <a:prstGeom prst="rect">
            <a:avLst/>
          </a:prstGeom>
        </p:spPr>
      </p:pic>
      <p:pic>
        <p:nvPicPr>
          <p:cNvPr id="26" name="Graphic 25" descr="Badge Tick with solid fill">
            <a:extLst>
              <a:ext uri="{FF2B5EF4-FFF2-40B4-BE49-F238E27FC236}">
                <a16:creationId xmlns:a16="http://schemas.microsoft.com/office/drawing/2014/main" id="{1CDC8858-A4F8-44C7-95DC-7F90D4A350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308" y="2177156"/>
            <a:ext cx="321568" cy="321568"/>
          </a:xfrm>
          <a:prstGeom prst="rect">
            <a:avLst/>
          </a:prstGeom>
        </p:spPr>
      </p:pic>
      <p:pic>
        <p:nvPicPr>
          <p:cNvPr id="27" name="Graphic 25" descr="Badge Tick with solid fill">
            <a:extLst>
              <a:ext uri="{FF2B5EF4-FFF2-40B4-BE49-F238E27FC236}">
                <a16:creationId xmlns:a16="http://schemas.microsoft.com/office/drawing/2014/main" id="{66223484-FDAF-446C-BC92-D377958B01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308" y="2569038"/>
            <a:ext cx="321568" cy="321568"/>
          </a:xfrm>
          <a:prstGeom prst="rect">
            <a:avLst/>
          </a:prstGeom>
        </p:spPr>
      </p:pic>
      <p:pic>
        <p:nvPicPr>
          <p:cNvPr id="28" name="Graphic 25" descr="Badge Tick with solid fill">
            <a:extLst>
              <a:ext uri="{FF2B5EF4-FFF2-40B4-BE49-F238E27FC236}">
                <a16:creationId xmlns:a16="http://schemas.microsoft.com/office/drawing/2014/main" id="{DCD7D4D6-29B0-48A1-8644-284AAFE5A7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5442" y="3130086"/>
            <a:ext cx="321568" cy="321568"/>
          </a:xfrm>
          <a:prstGeom prst="rect">
            <a:avLst/>
          </a:prstGeom>
        </p:spPr>
      </p:pic>
      <p:pic>
        <p:nvPicPr>
          <p:cNvPr id="29" name="Graphic 25" descr="Badge Tick with solid fill">
            <a:extLst>
              <a:ext uri="{FF2B5EF4-FFF2-40B4-BE49-F238E27FC236}">
                <a16:creationId xmlns:a16="http://schemas.microsoft.com/office/drawing/2014/main" id="{2FCA617C-46D4-4E47-A18C-B1906070D5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308" y="3605015"/>
            <a:ext cx="321568" cy="321568"/>
          </a:xfrm>
          <a:prstGeom prst="rect">
            <a:avLst/>
          </a:prstGeom>
        </p:spPr>
      </p:pic>
      <p:pic>
        <p:nvPicPr>
          <p:cNvPr id="30" name="Graphic 25" descr="Badge Tick with solid fill">
            <a:extLst>
              <a:ext uri="{FF2B5EF4-FFF2-40B4-BE49-F238E27FC236}">
                <a16:creationId xmlns:a16="http://schemas.microsoft.com/office/drawing/2014/main" id="{0984402A-6B5D-445B-92F1-83692C1B8D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5442" y="4030601"/>
            <a:ext cx="321568" cy="321568"/>
          </a:xfrm>
          <a:prstGeom prst="rect">
            <a:avLst/>
          </a:prstGeom>
        </p:spPr>
      </p:pic>
      <p:pic>
        <p:nvPicPr>
          <p:cNvPr id="31" name="Graphic 25" descr="Badge Tick with solid fill">
            <a:extLst>
              <a:ext uri="{FF2B5EF4-FFF2-40B4-BE49-F238E27FC236}">
                <a16:creationId xmlns:a16="http://schemas.microsoft.com/office/drawing/2014/main" id="{04FE4936-E70E-412D-91C5-52C7AF2F16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759" y="4494526"/>
            <a:ext cx="321568" cy="321568"/>
          </a:xfrm>
          <a:prstGeom prst="rect">
            <a:avLst/>
          </a:prstGeom>
        </p:spPr>
      </p:pic>
      <p:pic>
        <p:nvPicPr>
          <p:cNvPr id="32" name="Graphic 25" descr="Badge Tick with solid fill">
            <a:extLst>
              <a:ext uri="{FF2B5EF4-FFF2-40B4-BE49-F238E27FC236}">
                <a16:creationId xmlns:a16="http://schemas.microsoft.com/office/drawing/2014/main" id="{55A303D3-9B81-4CBC-BA0D-27BE85FFCE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4920112"/>
            <a:ext cx="321568" cy="321568"/>
          </a:xfrm>
          <a:prstGeom prst="rect">
            <a:avLst/>
          </a:prstGeom>
        </p:spPr>
      </p:pic>
      <p:pic>
        <p:nvPicPr>
          <p:cNvPr id="33" name="Graphic 25" descr="Badge Tick with solid fill">
            <a:extLst>
              <a:ext uri="{FF2B5EF4-FFF2-40B4-BE49-F238E27FC236}">
                <a16:creationId xmlns:a16="http://schemas.microsoft.com/office/drawing/2014/main" id="{49193947-E882-435F-973F-92BC3B132B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5447012"/>
            <a:ext cx="321568" cy="321568"/>
          </a:xfrm>
          <a:prstGeom prst="rect">
            <a:avLst/>
          </a:prstGeom>
        </p:spPr>
      </p:pic>
    </p:spTree>
    <p:extLst>
      <p:ext uri="{BB962C8B-B14F-4D97-AF65-F5344CB8AC3E}">
        <p14:creationId xmlns:p14="http://schemas.microsoft.com/office/powerpoint/2010/main" val="43311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1033E7-8324-4952-9614-735E650F4911}"/>
              </a:ext>
            </a:extLst>
          </p:cNvPr>
          <p:cNvSpPr>
            <a:spLocks noGrp="1"/>
          </p:cNvSpPr>
          <p:nvPr>
            <p:ph type="body" sz="quarter" idx="11"/>
          </p:nvPr>
        </p:nvSpPr>
        <p:spPr>
          <a:xfrm>
            <a:off x="335360" y="5061181"/>
            <a:ext cx="11426195" cy="1439104"/>
          </a:xfrm>
        </p:spPr>
        <p:txBody>
          <a:bodyPr wrap="square" anchor="t">
            <a:normAutofit fontScale="92500" lnSpcReduction="20000"/>
          </a:bodyPr>
          <a:lstStyle/>
          <a:p>
            <a:pPr marL="380990" indent="-380990">
              <a:spcBef>
                <a:spcPts val="800"/>
              </a:spcBef>
              <a:buFont typeface="Wingdings" panose="05000000000000000000" pitchFamily="2" charset="2"/>
              <a:buChar char="§"/>
            </a:pPr>
            <a:r>
              <a:rPr lang="en-US" sz="2133" dirty="0"/>
              <a:t>access, relevance and choice for all</a:t>
            </a:r>
          </a:p>
          <a:p>
            <a:pPr marL="380990" indent="-380990">
              <a:buFont typeface="Wingdings" panose="05000000000000000000" pitchFamily="2" charset="2"/>
              <a:buChar char="§"/>
            </a:pPr>
            <a:r>
              <a:rPr lang="en-US" sz="2133" dirty="0"/>
              <a:t>research evidence underpins pedagogy and content</a:t>
            </a:r>
          </a:p>
          <a:p>
            <a:pPr marL="380990" indent="-380990">
              <a:buFont typeface="Wingdings" panose="05000000000000000000" pitchFamily="2" charset="2"/>
              <a:buChar char="§"/>
            </a:pPr>
            <a:r>
              <a:rPr lang="en-US" sz="2133" dirty="0"/>
              <a:t>practice-led learning to develop and embed expertise</a:t>
            </a:r>
          </a:p>
          <a:p>
            <a:pPr marL="380990" indent="-380990">
              <a:buFont typeface="Wingdings" panose="05000000000000000000" pitchFamily="2" charset="2"/>
              <a:buChar char="§"/>
            </a:pPr>
            <a:r>
              <a:rPr lang="en-US" sz="2133" dirty="0"/>
              <a:t>clear professional journey aligned to DfE ‘golden thread’</a:t>
            </a:r>
          </a:p>
          <a:p>
            <a:pPr marL="380990" indent="-380990">
              <a:buFont typeface="Wingdings" panose="05000000000000000000" pitchFamily="2" charset="2"/>
              <a:buChar char="§"/>
            </a:pPr>
            <a:endParaRPr lang="en-GB" dirty="0"/>
          </a:p>
        </p:txBody>
      </p:sp>
      <p:sp>
        <p:nvSpPr>
          <p:cNvPr id="10" name="Title 9">
            <a:extLst>
              <a:ext uri="{FF2B5EF4-FFF2-40B4-BE49-F238E27FC236}">
                <a16:creationId xmlns:a16="http://schemas.microsoft.com/office/drawing/2014/main" id="{81B40CDE-0A7E-4533-A336-FA6CA18A9C7B}"/>
              </a:ext>
            </a:extLst>
          </p:cNvPr>
          <p:cNvSpPr>
            <a:spLocks noGrp="1"/>
          </p:cNvSpPr>
          <p:nvPr>
            <p:ph type="title"/>
          </p:nvPr>
        </p:nvSpPr>
        <p:spPr/>
        <p:txBody>
          <a:bodyPr/>
          <a:lstStyle/>
          <a:p>
            <a:r>
              <a:rPr lang="en-GB" b="1" dirty="0"/>
              <a:t>NPQ programme</a:t>
            </a:r>
            <a:r>
              <a:rPr lang="en-GB" b="1" kern="0" dirty="0"/>
              <a:t> </a:t>
            </a:r>
            <a:r>
              <a:rPr lang="en-GB" b="1" dirty="0"/>
              <a:t>s</a:t>
            </a:r>
            <a:r>
              <a:rPr lang="en-GB" b="1" kern="0" dirty="0"/>
              <a:t>tructure</a:t>
            </a:r>
            <a:endParaRPr lang="en-GB" b="1" dirty="0"/>
          </a:p>
        </p:txBody>
      </p:sp>
      <p:pic>
        <p:nvPicPr>
          <p:cNvPr id="4" name="Picture 3">
            <a:extLst>
              <a:ext uri="{FF2B5EF4-FFF2-40B4-BE49-F238E27FC236}">
                <a16:creationId xmlns:a16="http://schemas.microsoft.com/office/drawing/2014/main" id="{30059F18-1851-4489-B2FD-A3C00AABF1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4409" y="1323212"/>
            <a:ext cx="10177131" cy="3441300"/>
          </a:xfrm>
          <a:prstGeom prst="rect">
            <a:avLst/>
          </a:prstGeom>
        </p:spPr>
      </p:pic>
    </p:spTree>
    <p:extLst>
      <p:ext uri="{BB962C8B-B14F-4D97-AF65-F5344CB8AC3E}">
        <p14:creationId xmlns:p14="http://schemas.microsoft.com/office/powerpoint/2010/main" val="12403982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9373-78B2-4B4C-B841-E97C9D1FEC6C}"/>
              </a:ext>
            </a:extLst>
          </p:cNvPr>
          <p:cNvSpPr>
            <a:spLocks noGrp="1"/>
          </p:cNvSpPr>
          <p:nvPr>
            <p:ph type="title"/>
          </p:nvPr>
        </p:nvSpPr>
        <p:spPr/>
        <p:txBody>
          <a:bodyPr/>
          <a:lstStyle/>
          <a:p>
            <a:r>
              <a:rPr lang="en-GB" b="1" dirty="0"/>
              <a:t>NPQ cyclical learning pathway</a:t>
            </a:r>
          </a:p>
        </p:txBody>
      </p:sp>
      <p:graphicFrame>
        <p:nvGraphicFramePr>
          <p:cNvPr id="4" name="Content Placeholder 3">
            <a:extLst>
              <a:ext uri="{FF2B5EF4-FFF2-40B4-BE49-F238E27FC236}">
                <a16:creationId xmlns:a16="http://schemas.microsoft.com/office/drawing/2014/main" id="{E37941A8-61C5-4AE1-997C-7B9680C42039}"/>
              </a:ext>
            </a:extLst>
          </p:cNvPr>
          <p:cNvGraphicFramePr>
            <a:graphicFrameLocks noGrp="1"/>
          </p:cNvGraphicFramePr>
          <p:nvPr>
            <p:ph idx="1"/>
          </p:nvPr>
        </p:nvGraphicFramePr>
        <p:xfrm>
          <a:off x="624417" y="1509184"/>
          <a:ext cx="10972800" cy="4512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EDF08B2-F1B5-4256-AEFA-A674062DBC08}"/>
              </a:ext>
            </a:extLst>
          </p:cNvPr>
          <p:cNvSpPr txBox="1"/>
          <p:nvPr/>
        </p:nvSpPr>
        <p:spPr>
          <a:xfrm>
            <a:off x="594782" y="2871986"/>
            <a:ext cx="1852812" cy="1446935"/>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Skills audit</a:t>
            </a:r>
          </a:p>
          <a:p>
            <a:pPr marL="228594" indent="-228594">
              <a:buClr>
                <a:srgbClr val="006BB5"/>
              </a:buClr>
              <a:buFont typeface="Wingdings" panose="05000000000000000000" pitchFamily="2" charset="2"/>
              <a:buChar char="§"/>
            </a:pPr>
            <a:r>
              <a:rPr lang="en-GB" sz="1467" dirty="0"/>
              <a:t>Develop professional profile</a:t>
            </a:r>
          </a:p>
          <a:p>
            <a:pPr marL="228594" indent="-228594">
              <a:buClr>
                <a:srgbClr val="006BB5"/>
              </a:buClr>
              <a:buFont typeface="Wingdings" panose="05000000000000000000" pitchFamily="2" charset="2"/>
              <a:buChar char="§"/>
            </a:pPr>
            <a:r>
              <a:rPr lang="en-GB" sz="1467" dirty="0">
                <a:solidFill>
                  <a:srgbClr val="A2027B"/>
                </a:solidFill>
              </a:rPr>
              <a:t>Coach / Mentor review</a:t>
            </a:r>
          </a:p>
        </p:txBody>
      </p:sp>
      <p:sp>
        <p:nvSpPr>
          <p:cNvPr id="6" name="TextBox 5">
            <a:extLst>
              <a:ext uri="{FF2B5EF4-FFF2-40B4-BE49-F238E27FC236}">
                <a16:creationId xmlns:a16="http://schemas.microsoft.com/office/drawing/2014/main" id="{F02BC514-40E6-47CF-A6A1-032B6B0D2580}"/>
              </a:ext>
            </a:extLst>
          </p:cNvPr>
          <p:cNvSpPr txBox="1"/>
          <p:nvPr/>
        </p:nvSpPr>
        <p:spPr>
          <a:xfrm>
            <a:off x="2927648" y="2450306"/>
            <a:ext cx="1728192" cy="3253070"/>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Introduce key concepts &amp; research from content area</a:t>
            </a:r>
          </a:p>
          <a:p>
            <a:pPr marL="228594" indent="-228594">
              <a:buClr>
                <a:srgbClr val="006BB5"/>
              </a:buClr>
              <a:buFont typeface="Wingdings" panose="05000000000000000000" pitchFamily="2" charset="2"/>
              <a:buChar char="§"/>
            </a:pPr>
            <a:r>
              <a:rPr lang="en-GB" sz="1467" dirty="0"/>
              <a:t>Prepare participants for online study</a:t>
            </a:r>
          </a:p>
          <a:p>
            <a:pPr marL="228594" indent="-228594">
              <a:buClr>
                <a:srgbClr val="006BB5"/>
              </a:buClr>
              <a:buFont typeface="Wingdings" panose="05000000000000000000" pitchFamily="2" charset="2"/>
              <a:buChar char="§"/>
            </a:pPr>
            <a:r>
              <a:rPr lang="en-GB" sz="1467" dirty="0"/>
              <a:t>Define focus of practice based activity</a:t>
            </a:r>
          </a:p>
          <a:p>
            <a:pPr marL="228594" indent="-228594">
              <a:buClr>
                <a:srgbClr val="006BB5"/>
              </a:buClr>
              <a:buFont typeface="Wingdings" panose="05000000000000000000" pitchFamily="2" charset="2"/>
              <a:buChar char="§"/>
            </a:pPr>
            <a:r>
              <a:rPr lang="en-GB" sz="1467" dirty="0">
                <a:solidFill>
                  <a:srgbClr val="A2027B"/>
                </a:solidFill>
              </a:rPr>
              <a:t>Review and refine needs &amp; upload to coach / mentor</a:t>
            </a:r>
          </a:p>
        </p:txBody>
      </p:sp>
      <p:sp>
        <p:nvSpPr>
          <p:cNvPr id="7" name="TextBox 6">
            <a:extLst>
              <a:ext uri="{FF2B5EF4-FFF2-40B4-BE49-F238E27FC236}">
                <a16:creationId xmlns:a16="http://schemas.microsoft.com/office/drawing/2014/main" id="{D11E9892-1904-4427-889D-5DE47C0382A3}"/>
              </a:ext>
            </a:extLst>
          </p:cNvPr>
          <p:cNvSpPr txBox="1"/>
          <p:nvPr/>
        </p:nvSpPr>
        <p:spPr>
          <a:xfrm>
            <a:off x="5135893" y="2237383"/>
            <a:ext cx="1728192" cy="2801536"/>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3 weekly Units</a:t>
            </a:r>
          </a:p>
          <a:p>
            <a:pPr marL="228594" indent="-228594">
              <a:buClr>
                <a:srgbClr val="006BB5"/>
              </a:buClr>
              <a:buFont typeface="Wingdings" panose="05000000000000000000" pitchFamily="2" charset="2"/>
              <a:buChar char="§"/>
            </a:pPr>
            <a:r>
              <a:rPr lang="en-GB" sz="1467" dirty="0"/>
              <a:t>Complete a minimum of 3 formative activities from across units</a:t>
            </a:r>
          </a:p>
          <a:p>
            <a:pPr marL="228594" indent="-228594">
              <a:buClr>
                <a:srgbClr val="006BB5"/>
              </a:buClr>
              <a:buFont typeface="Wingdings" panose="05000000000000000000" pitchFamily="2" charset="2"/>
              <a:buChar char="§"/>
            </a:pPr>
            <a:r>
              <a:rPr lang="en-GB" sz="1467" dirty="0"/>
              <a:t>Complete 1 overall learning reflection</a:t>
            </a:r>
          </a:p>
          <a:p>
            <a:pPr marL="228594" indent="-228594">
              <a:buClr>
                <a:srgbClr val="006BB5"/>
              </a:buClr>
              <a:buFont typeface="Wingdings" panose="05000000000000000000" pitchFamily="2" charset="2"/>
              <a:buChar char="§"/>
            </a:pPr>
            <a:r>
              <a:rPr lang="en-GB" sz="1467" dirty="0">
                <a:solidFill>
                  <a:srgbClr val="A2027B"/>
                </a:solidFill>
              </a:rPr>
              <a:t>Receive online mentor/coach feedback</a:t>
            </a:r>
          </a:p>
        </p:txBody>
      </p:sp>
      <p:sp>
        <p:nvSpPr>
          <p:cNvPr id="8" name="TextBox 7">
            <a:extLst>
              <a:ext uri="{FF2B5EF4-FFF2-40B4-BE49-F238E27FC236}">
                <a16:creationId xmlns:a16="http://schemas.microsoft.com/office/drawing/2014/main" id="{B483B77F-B766-4FA2-B6DC-403A2B82086A}"/>
              </a:ext>
            </a:extLst>
          </p:cNvPr>
          <p:cNvSpPr txBox="1"/>
          <p:nvPr/>
        </p:nvSpPr>
        <p:spPr>
          <a:xfrm>
            <a:off x="7359069" y="3383028"/>
            <a:ext cx="1809273" cy="1898468"/>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Select Formative Assessment Task and complete over 4-weeks</a:t>
            </a:r>
          </a:p>
          <a:p>
            <a:pPr marL="228594" indent="-228594">
              <a:buClr>
                <a:srgbClr val="006BB5"/>
              </a:buClr>
              <a:buFont typeface="Wingdings" panose="05000000000000000000" pitchFamily="2" charset="2"/>
              <a:buChar char="§"/>
            </a:pPr>
            <a:r>
              <a:rPr lang="en-GB" sz="1467" dirty="0">
                <a:solidFill>
                  <a:srgbClr val="A2027B"/>
                </a:solidFill>
              </a:rPr>
              <a:t>Coach / Mentor review and feedback</a:t>
            </a:r>
          </a:p>
          <a:p>
            <a:pPr marL="228594" indent="-228594">
              <a:buClr>
                <a:srgbClr val="006BB5"/>
              </a:buClr>
              <a:buFont typeface="Wingdings" panose="05000000000000000000" pitchFamily="2" charset="2"/>
              <a:buChar char="§"/>
            </a:pPr>
            <a:endParaRPr lang="en-GB" sz="1467" dirty="0"/>
          </a:p>
        </p:txBody>
      </p:sp>
      <p:sp>
        <p:nvSpPr>
          <p:cNvPr id="9" name="TextBox 8">
            <a:extLst>
              <a:ext uri="{FF2B5EF4-FFF2-40B4-BE49-F238E27FC236}">
                <a16:creationId xmlns:a16="http://schemas.microsoft.com/office/drawing/2014/main" id="{42468CEC-4C05-4712-818E-1D7893327D86}"/>
              </a:ext>
            </a:extLst>
          </p:cNvPr>
          <p:cNvSpPr txBox="1"/>
          <p:nvPr/>
        </p:nvSpPr>
        <p:spPr>
          <a:xfrm>
            <a:off x="9648395" y="3041471"/>
            <a:ext cx="1852812" cy="1221168"/>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solidFill>
                  <a:srgbClr val="3B3B3B"/>
                </a:solidFill>
              </a:rPr>
              <a:t>Refine Professional Profile</a:t>
            </a:r>
          </a:p>
          <a:p>
            <a:pPr marL="228594" indent="-228594">
              <a:buClr>
                <a:srgbClr val="006BB5"/>
              </a:buClr>
              <a:buFont typeface="Wingdings" panose="05000000000000000000" pitchFamily="2" charset="2"/>
              <a:buChar char="§"/>
            </a:pPr>
            <a:r>
              <a:rPr lang="en-GB" sz="1467" dirty="0">
                <a:solidFill>
                  <a:srgbClr val="A2027B"/>
                </a:solidFill>
              </a:rPr>
              <a:t>Coach / Mentor review</a:t>
            </a:r>
          </a:p>
        </p:txBody>
      </p:sp>
    </p:spTree>
    <p:extLst>
      <p:ext uri="{BB962C8B-B14F-4D97-AF65-F5344CB8AC3E}">
        <p14:creationId xmlns:p14="http://schemas.microsoft.com/office/powerpoint/2010/main" val="718661475"/>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1372</Words>
  <Application>Microsoft Office PowerPoint</Application>
  <PresentationFormat>Widescreen</PresentationFormat>
  <Paragraphs>315</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Lato</vt:lpstr>
      <vt:lpstr>Wingdings</vt:lpstr>
      <vt:lpstr>Office Theme</vt:lpstr>
      <vt:lpstr>National Professional Qualifications (NPQs)</vt:lpstr>
      <vt:lpstr>Best Practice Network &amp;  Outstanding Leaders Partnership</vt:lpstr>
      <vt:lpstr>A clearer career pathway</vt:lpstr>
      <vt:lpstr>NPQ programmes</vt:lpstr>
      <vt:lpstr>Kylie Spark</vt:lpstr>
      <vt:lpstr>Programmes overview</vt:lpstr>
      <vt:lpstr>PowerPoint Presentation</vt:lpstr>
      <vt:lpstr>NPQ programme structure</vt:lpstr>
      <vt:lpstr>NPQ cyclical learning pathway</vt:lpstr>
      <vt:lpstr>PowerPoint Presentation</vt:lpstr>
      <vt:lpstr>PowerPoint Presentation</vt:lpstr>
      <vt:lpstr>PowerPoint Presentation</vt:lpstr>
      <vt:lpstr>PowerPoint Presentation</vt:lpstr>
      <vt:lpstr>Lyndon Evans </vt:lpstr>
      <vt:lpstr>Programme fees (TBC)</vt:lpstr>
      <vt:lpstr>Apprenticeship funded routes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Thomas Bullock</cp:lastModifiedBy>
  <cp:revision>34</cp:revision>
  <dcterms:created xsi:type="dcterms:W3CDTF">2021-03-17T14:12:44Z</dcterms:created>
  <dcterms:modified xsi:type="dcterms:W3CDTF">2021-07-01T13:06:48Z</dcterms:modified>
</cp:coreProperties>
</file>