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20"/>
  </p:notesMasterIdLst>
  <p:sldIdLst>
    <p:sldId id="4110" r:id="rId6"/>
    <p:sldId id="4133" r:id="rId7"/>
    <p:sldId id="4125" r:id="rId8"/>
    <p:sldId id="4126" r:id="rId9"/>
    <p:sldId id="4152" r:id="rId10"/>
    <p:sldId id="4135" r:id="rId11"/>
    <p:sldId id="4128" r:id="rId12"/>
    <p:sldId id="265" r:id="rId13"/>
    <p:sldId id="266" r:id="rId14"/>
    <p:sldId id="267" r:id="rId15"/>
    <p:sldId id="4122" r:id="rId16"/>
    <p:sldId id="294" r:id="rId17"/>
    <p:sldId id="4130" r:id="rId18"/>
    <p:sldId id="413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4AB995-195A-BE67-0967-F1A79ECD0303}" name="Tracy Clement" initials="TC" userId="S::TracyClement@bestpracticenet.co.uk::6c5971e1-ae14-4e1f-a5d0-82627fa94117" providerId="AD"/>
  <p188:author id="{A078D8B6-CA07-1CC5-3210-0A61DA984580}" name="Emma Reading" initials="ER" userId="S::EmmaReading@bestpracticenet.co.uk::11704ef7-3a86-4c88-8a40-c35bdfd22a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B71"/>
    <a:srgbClr val="002855"/>
    <a:srgbClr val="D973A9"/>
    <a:srgbClr val="9D0070"/>
    <a:srgbClr val="EBBBD2"/>
    <a:srgbClr val="A48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FF137-4688-429D-BE07-D01F5A486D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76696F1-2E4E-43A8-8149-DC7527B4D961}">
      <dgm:prSet phldrT="[Text]"/>
      <dgm:spPr/>
      <dgm:t>
        <a:bodyPr/>
        <a:lstStyle/>
        <a:p>
          <a:r>
            <a:rPr lang="en-GB"/>
            <a:t>Standard (Knowledge, skills and behaviours) </a:t>
          </a:r>
        </a:p>
      </dgm:t>
    </dgm:pt>
    <dgm:pt modelId="{137A6E64-8752-48E1-85B5-616C5A2577CD}" type="parTrans" cxnId="{F3233734-A6B1-4FBF-A2D5-21AE9318386D}">
      <dgm:prSet/>
      <dgm:spPr/>
      <dgm:t>
        <a:bodyPr/>
        <a:lstStyle/>
        <a:p>
          <a:endParaRPr lang="en-GB"/>
        </a:p>
      </dgm:t>
    </dgm:pt>
    <dgm:pt modelId="{803670CE-6EA8-40C0-9C14-15E2C33CD819}" type="sibTrans" cxnId="{F3233734-A6B1-4FBF-A2D5-21AE9318386D}">
      <dgm:prSet/>
      <dgm:spPr/>
      <dgm:t>
        <a:bodyPr/>
        <a:lstStyle/>
        <a:p>
          <a:endParaRPr lang="en-GB"/>
        </a:p>
      </dgm:t>
    </dgm:pt>
    <dgm:pt modelId="{39A7D1B7-9BC5-42F1-94D6-9994BE0E7705}">
      <dgm:prSet phldrT="[Text]"/>
      <dgm:spPr/>
      <dgm:t>
        <a:bodyPr/>
        <a:lstStyle/>
        <a:p>
          <a:r>
            <a:rPr lang="en-GB"/>
            <a:t>Maths and English functional skills</a:t>
          </a:r>
        </a:p>
      </dgm:t>
    </dgm:pt>
    <dgm:pt modelId="{BC1C3851-44BD-467D-9797-9A4D64ECE6FF}" type="parTrans" cxnId="{23F958B8-A1EA-425D-8453-D1A3686D5B88}">
      <dgm:prSet/>
      <dgm:spPr/>
      <dgm:t>
        <a:bodyPr/>
        <a:lstStyle/>
        <a:p>
          <a:endParaRPr lang="en-GB"/>
        </a:p>
      </dgm:t>
    </dgm:pt>
    <dgm:pt modelId="{A5006195-0920-46A6-BD83-A586D912C7FD}" type="sibTrans" cxnId="{23F958B8-A1EA-425D-8453-D1A3686D5B88}">
      <dgm:prSet/>
      <dgm:spPr/>
      <dgm:t>
        <a:bodyPr/>
        <a:lstStyle/>
        <a:p>
          <a:endParaRPr lang="en-GB"/>
        </a:p>
      </dgm:t>
    </dgm:pt>
    <dgm:pt modelId="{DAEE3318-A2A5-4198-90BA-B2E5B8C07BE8}">
      <dgm:prSet phldrT="[Text]"/>
      <dgm:spPr/>
      <dgm:t>
        <a:bodyPr/>
        <a:lstStyle/>
        <a:p>
          <a:r>
            <a:rPr lang="en-GB"/>
            <a:t>Off the job training </a:t>
          </a:r>
        </a:p>
      </dgm:t>
    </dgm:pt>
    <dgm:pt modelId="{F8239800-10F5-4D4B-AA84-013C6DA71565}" type="parTrans" cxnId="{B7699E37-A37F-4A46-9E57-A3322548EEB0}">
      <dgm:prSet/>
      <dgm:spPr/>
      <dgm:t>
        <a:bodyPr/>
        <a:lstStyle/>
        <a:p>
          <a:endParaRPr lang="en-GB"/>
        </a:p>
      </dgm:t>
    </dgm:pt>
    <dgm:pt modelId="{DBC6A115-8826-4A76-BA99-A4852ABBAF14}" type="sibTrans" cxnId="{B7699E37-A37F-4A46-9E57-A3322548EEB0}">
      <dgm:prSet/>
      <dgm:spPr/>
      <dgm:t>
        <a:bodyPr/>
        <a:lstStyle/>
        <a:p>
          <a:endParaRPr lang="en-GB"/>
        </a:p>
      </dgm:t>
    </dgm:pt>
    <dgm:pt modelId="{069EAE9A-8FF6-40F8-93B5-B7F79D46049D}">
      <dgm:prSet phldrT="[Text]"/>
      <dgm:spPr/>
      <dgm:t>
        <a:bodyPr/>
        <a:lstStyle/>
        <a:p>
          <a:r>
            <a:rPr lang="en-GB"/>
            <a:t>Gateway </a:t>
          </a:r>
        </a:p>
      </dgm:t>
    </dgm:pt>
    <dgm:pt modelId="{8BCCE3EC-51BB-4A0A-A105-968823666B1C}" type="parTrans" cxnId="{C356EF2C-81FA-42A4-8162-C1C5EB3D9062}">
      <dgm:prSet/>
      <dgm:spPr/>
      <dgm:t>
        <a:bodyPr/>
        <a:lstStyle/>
        <a:p>
          <a:endParaRPr lang="en-GB"/>
        </a:p>
      </dgm:t>
    </dgm:pt>
    <dgm:pt modelId="{5856DAEB-37EB-4201-8437-26D802B42892}" type="sibTrans" cxnId="{C356EF2C-81FA-42A4-8162-C1C5EB3D9062}">
      <dgm:prSet/>
      <dgm:spPr/>
      <dgm:t>
        <a:bodyPr/>
        <a:lstStyle/>
        <a:p>
          <a:endParaRPr lang="en-GB"/>
        </a:p>
      </dgm:t>
    </dgm:pt>
    <dgm:pt modelId="{577C6653-5A3C-4CA8-829E-E7C6B31514A6}">
      <dgm:prSet phldrT="[Text]"/>
      <dgm:spPr/>
      <dgm:t>
        <a:bodyPr/>
        <a:lstStyle/>
        <a:p>
          <a:r>
            <a:rPr lang="en-GB"/>
            <a:t>End point assessment</a:t>
          </a:r>
        </a:p>
      </dgm:t>
    </dgm:pt>
    <dgm:pt modelId="{2B986864-E33F-49BF-8A39-980709FE3A9D}" type="parTrans" cxnId="{7D3A8DCF-1902-4F0A-8AF5-DFDDCCEC6BDF}">
      <dgm:prSet/>
      <dgm:spPr/>
      <dgm:t>
        <a:bodyPr/>
        <a:lstStyle/>
        <a:p>
          <a:endParaRPr lang="en-GB"/>
        </a:p>
      </dgm:t>
    </dgm:pt>
    <dgm:pt modelId="{45F87F05-E89D-457C-91E8-941F585AAD0E}" type="sibTrans" cxnId="{7D3A8DCF-1902-4F0A-8AF5-DFDDCCEC6BDF}">
      <dgm:prSet/>
      <dgm:spPr/>
      <dgm:t>
        <a:bodyPr/>
        <a:lstStyle/>
        <a:p>
          <a:endParaRPr lang="en-GB"/>
        </a:p>
      </dgm:t>
    </dgm:pt>
    <dgm:pt modelId="{C635ABF4-ECE7-467F-8911-DD76B84ACF0C}" type="pres">
      <dgm:prSet presAssocID="{A77FF137-4688-429D-BE07-D01F5A486D3C}" presName="diagram" presStyleCnt="0">
        <dgm:presLayoutVars>
          <dgm:dir/>
          <dgm:resizeHandles val="exact"/>
        </dgm:presLayoutVars>
      </dgm:prSet>
      <dgm:spPr/>
    </dgm:pt>
    <dgm:pt modelId="{BC98DB4A-9050-40C1-91CC-1ED55CA00153}" type="pres">
      <dgm:prSet presAssocID="{A76696F1-2E4E-43A8-8149-DC7527B4D961}" presName="node" presStyleLbl="node1" presStyleIdx="0" presStyleCnt="5" custLinFactNeighborX="-16196" custLinFactNeighborY="-141">
        <dgm:presLayoutVars>
          <dgm:bulletEnabled val="1"/>
        </dgm:presLayoutVars>
      </dgm:prSet>
      <dgm:spPr/>
    </dgm:pt>
    <dgm:pt modelId="{8D0C6795-4D73-4A2B-BA04-3FED4D8152E0}" type="pres">
      <dgm:prSet presAssocID="{803670CE-6EA8-40C0-9C14-15E2C33CD819}" presName="sibTrans" presStyleCnt="0"/>
      <dgm:spPr/>
    </dgm:pt>
    <dgm:pt modelId="{6779C6E0-3CFF-49FC-BB51-155E621C50AB}" type="pres">
      <dgm:prSet presAssocID="{39A7D1B7-9BC5-42F1-94D6-9994BE0E7705}" presName="node" presStyleLbl="node1" presStyleIdx="1" presStyleCnt="5" custLinFactNeighborX="-6142" custLinFactNeighborY="-141">
        <dgm:presLayoutVars>
          <dgm:bulletEnabled val="1"/>
        </dgm:presLayoutVars>
      </dgm:prSet>
      <dgm:spPr/>
    </dgm:pt>
    <dgm:pt modelId="{03773950-7889-435F-BD7B-D00AEB7478DD}" type="pres">
      <dgm:prSet presAssocID="{A5006195-0920-46A6-BD83-A586D912C7FD}" presName="sibTrans" presStyleCnt="0"/>
      <dgm:spPr/>
    </dgm:pt>
    <dgm:pt modelId="{623F9A2B-B594-4EA7-96A2-D7F3B75AD4BE}" type="pres">
      <dgm:prSet presAssocID="{DAEE3318-A2A5-4198-90BA-B2E5B8C07BE8}" presName="node" presStyleLbl="node1" presStyleIdx="2" presStyleCnt="5" custLinFactNeighborX="-14038" custLinFactNeighborY="5507">
        <dgm:presLayoutVars>
          <dgm:bulletEnabled val="1"/>
        </dgm:presLayoutVars>
      </dgm:prSet>
      <dgm:spPr/>
    </dgm:pt>
    <dgm:pt modelId="{C59E3B73-E7FE-490E-B7BF-7BB4E128CC42}" type="pres">
      <dgm:prSet presAssocID="{DBC6A115-8826-4A76-BA99-A4852ABBAF14}" presName="sibTrans" presStyleCnt="0"/>
      <dgm:spPr/>
    </dgm:pt>
    <dgm:pt modelId="{504FABC5-48BD-4337-BEA3-555692AF8F22}" type="pres">
      <dgm:prSet presAssocID="{069EAE9A-8FF6-40F8-93B5-B7F79D46049D}" presName="node" presStyleLbl="node1" presStyleIdx="3" presStyleCnt="5" custLinFactNeighborX="-5462" custLinFactNeighborY="5208">
        <dgm:presLayoutVars>
          <dgm:bulletEnabled val="1"/>
        </dgm:presLayoutVars>
      </dgm:prSet>
      <dgm:spPr/>
    </dgm:pt>
    <dgm:pt modelId="{0DB1A0FB-053E-4630-8DA3-A0A116F07065}" type="pres">
      <dgm:prSet presAssocID="{5856DAEB-37EB-4201-8437-26D802B42892}" presName="sibTrans" presStyleCnt="0"/>
      <dgm:spPr/>
    </dgm:pt>
    <dgm:pt modelId="{44B2B0A8-E2CC-48AB-B613-B13E048B46AB}" type="pres">
      <dgm:prSet presAssocID="{577C6653-5A3C-4CA8-829E-E7C6B31514A6}" presName="node" presStyleLbl="node1" presStyleIdx="4" presStyleCnt="5" custLinFactNeighborX="-14999" custLinFactNeighborY="141">
        <dgm:presLayoutVars>
          <dgm:bulletEnabled val="1"/>
        </dgm:presLayoutVars>
      </dgm:prSet>
      <dgm:spPr/>
    </dgm:pt>
  </dgm:ptLst>
  <dgm:cxnLst>
    <dgm:cxn modelId="{10F6410E-E19B-4471-AF7C-B721A574D888}" type="presOf" srcId="{DAEE3318-A2A5-4198-90BA-B2E5B8C07BE8}" destId="{623F9A2B-B594-4EA7-96A2-D7F3B75AD4BE}" srcOrd="0" destOrd="0" presId="urn:microsoft.com/office/officeart/2005/8/layout/default"/>
    <dgm:cxn modelId="{EA878F21-6E09-48ED-932B-EB25AEDC2A3D}" type="presOf" srcId="{A76696F1-2E4E-43A8-8149-DC7527B4D961}" destId="{BC98DB4A-9050-40C1-91CC-1ED55CA00153}" srcOrd="0" destOrd="0" presId="urn:microsoft.com/office/officeart/2005/8/layout/default"/>
    <dgm:cxn modelId="{C356EF2C-81FA-42A4-8162-C1C5EB3D9062}" srcId="{A77FF137-4688-429D-BE07-D01F5A486D3C}" destId="{069EAE9A-8FF6-40F8-93B5-B7F79D46049D}" srcOrd="3" destOrd="0" parTransId="{8BCCE3EC-51BB-4A0A-A105-968823666B1C}" sibTransId="{5856DAEB-37EB-4201-8437-26D802B42892}"/>
    <dgm:cxn modelId="{F3233734-A6B1-4FBF-A2D5-21AE9318386D}" srcId="{A77FF137-4688-429D-BE07-D01F5A486D3C}" destId="{A76696F1-2E4E-43A8-8149-DC7527B4D961}" srcOrd="0" destOrd="0" parTransId="{137A6E64-8752-48E1-85B5-616C5A2577CD}" sibTransId="{803670CE-6EA8-40C0-9C14-15E2C33CD819}"/>
    <dgm:cxn modelId="{B7699E37-A37F-4A46-9E57-A3322548EEB0}" srcId="{A77FF137-4688-429D-BE07-D01F5A486D3C}" destId="{DAEE3318-A2A5-4198-90BA-B2E5B8C07BE8}" srcOrd="2" destOrd="0" parTransId="{F8239800-10F5-4D4B-AA84-013C6DA71565}" sibTransId="{DBC6A115-8826-4A76-BA99-A4852ABBAF14}"/>
    <dgm:cxn modelId="{4A72F762-AEE9-4EF4-8BAA-11A477D76119}" type="presOf" srcId="{069EAE9A-8FF6-40F8-93B5-B7F79D46049D}" destId="{504FABC5-48BD-4337-BEA3-555692AF8F22}" srcOrd="0" destOrd="0" presId="urn:microsoft.com/office/officeart/2005/8/layout/default"/>
    <dgm:cxn modelId="{6B68DE7E-C77C-4122-9D0C-7895BFCC865C}" type="presOf" srcId="{39A7D1B7-9BC5-42F1-94D6-9994BE0E7705}" destId="{6779C6E0-3CFF-49FC-BB51-155E621C50AB}" srcOrd="0" destOrd="0" presId="urn:microsoft.com/office/officeart/2005/8/layout/default"/>
    <dgm:cxn modelId="{23F958B8-A1EA-425D-8453-D1A3686D5B88}" srcId="{A77FF137-4688-429D-BE07-D01F5A486D3C}" destId="{39A7D1B7-9BC5-42F1-94D6-9994BE0E7705}" srcOrd="1" destOrd="0" parTransId="{BC1C3851-44BD-467D-9797-9A4D64ECE6FF}" sibTransId="{A5006195-0920-46A6-BD83-A586D912C7FD}"/>
    <dgm:cxn modelId="{7D3A8DCF-1902-4F0A-8AF5-DFDDCCEC6BDF}" srcId="{A77FF137-4688-429D-BE07-D01F5A486D3C}" destId="{577C6653-5A3C-4CA8-829E-E7C6B31514A6}" srcOrd="4" destOrd="0" parTransId="{2B986864-E33F-49BF-8A39-980709FE3A9D}" sibTransId="{45F87F05-E89D-457C-91E8-941F585AAD0E}"/>
    <dgm:cxn modelId="{566901F6-9615-48E0-9250-D42E192BAC7F}" type="presOf" srcId="{A77FF137-4688-429D-BE07-D01F5A486D3C}" destId="{C635ABF4-ECE7-467F-8911-DD76B84ACF0C}" srcOrd="0" destOrd="0" presId="urn:microsoft.com/office/officeart/2005/8/layout/default"/>
    <dgm:cxn modelId="{6CA66EF6-8FDC-49DA-8881-3396E635FA95}" type="presOf" srcId="{577C6653-5A3C-4CA8-829E-E7C6B31514A6}" destId="{44B2B0A8-E2CC-48AB-B613-B13E048B46AB}" srcOrd="0" destOrd="0" presId="urn:microsoft.com/office/officeart/2005/8/layout/default"/>
    <dgm:cxn modelId="{951B2344-DA28-44B8-A2D9-A5EE282EE9DD}" type="presParOf" srcId="{C635ABF4-ECE7-467F-8911-DD76B84ACF0C}" destId="{BC98DB4A-9050-40C1-91CC-1ED55CA00153}" srcOrd="0" destOrd="0" presId="urn:microsoft.com/office/officeart/2005/8/layout/default"/>
    <dgm:cxn modelId="{51819A57-CFF8-43C5-AE6D-5325ED7928C9}" type="presParOf" srcId="{C635ABF4-ECE7-467F-8911-DD76B84ACF0C}" destId="{8D0C6795-4D73-4A2B-BA04-3FED4D8152E0}" srcOrd="1" destOrd="0" presId="urn:microsoft.com/office/officeart/2005/8/layout/default"/>
    <dgm:cxn modelId="{252CB60C-6F4E-4AAB-A38B-84E8C861D067}" type="presParOf" srcId="{C635ABF4-ECE7-467F-8911-DD76B84ACF0C}" destId="{6779C6E0-3CFF-49FC-BB51-155E621C50AB}" srcOrd="2" destOrd="0" presId="urn:microsoft.com/office/officeart/2005/8/layout/default"/>
    <dgm:cxn modelId="{D83605C0-E5D4-4869-B1F7-266341FFE892}" type="presParOf" srcId="{C635ABF4-ECE7-467F-8911-DD76B84ACF0C}" destId="{03773950-7889-435F-BD7B-D00AEB7478DD}" srcOrd="3" destOrd="0" presId="urn:microsoft.com/office/officeart/2005/8/layout/default"/>
    <dgm:cxn modelId="{365224EF-AA8D-4923-8DFD-2D53A1E089F1}" type="presParOf" srcId="{C635ABF4-ECE7-467F-8911-DD76B84ACF0C}" destId="{623F9A2B-B594-4EA7-96A2-D7F3B75AD4BE}" srcOrd="4" destOrd="0" presId="urn:microsoft.com/office/officeart/2005/8/layout/default"/>
    <dgm:cxn modelId="{067C3B25-533E-47A7-9BD3-C883807D45E9}" type="presParOf" srcId="{C635ABF4-ECE7-467F-8911-DD76B84ACF0C}" destId="{C59E3B73-E7FE-490E-B7BF-7BB4E128CC42}" srcOrd="5" destOrd="0" presId="urn:microsoft.com/office/officeart/2005/8/layout/default"/>
    <dgm:cxn modelId="{61F999AE-D672-49D5-96D4-B178457E10EB}" type="presParOf" srcId="{C635ABF4-ECE7-467F-8911-DD76B84ACF0C}" destId="{504FABC5-48BD-4337-BEA3-555692AF8F22}" srcOrd="6" destOrd="0" presId="urn:microsoft.com/office/officeart/2005/8/layout/default"/>
    <dgm:cxn modelId="{D5A93C2A-0FFC-4ABD-94FE-5993B2AA22C9}" type="presParOf" srcId="{C635ABF4-ECE7-467F-8911-DD76B84ACF0C}" destId="{0DB1A0FB-053E-4630-8DA3-A0A116F07065}" srcOrd="7" destOrd="0" presId="urn:microsoft.com/office/officeart/2005/8/layout/default"/>
    <dgm:cxn modelId="{EB27EF6B-61E7-44F6-92C2-D622227CD746}" type="presParOf" srcId="{C635ABF4-ECE7-467F-8911-DD76B84ACF0C}" destId="{44B2B0A8-E2CC-48AB-B613-B13E048B46A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C4B36D-0AB5-4EDF-85E6-CB1663DC901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0B588D8-685F-4B7E-9BA4-C70173B7D7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+mj-lt"/>
            </a:rPr>
            <a:t>Blended programme of face to face and online study</a:t>
          </a:r>
        </a:p>
      </dgm:t>
    </dgm:pt>
    <dgm:pt modelId="{9E875734-0F4D-458B-87D9-7F6E431216BC}" type="parTrans" cxnId="{750AF90C-B454-470F-8926-B70FEF09899A}">
      <dgm:prSet/>
      <dgm:spPr/>
      <dgm:t>
        <a:bodyPr/>
        <a:lstStyle/>
        <a:p>
          <a:endParaRPr lang="en-US"/>
        </a:p>
      </dgm:t>
    </dgm:pt>
    <dgm:pt modelId="{954509E8-92E3-45C5-B2FD-F469BC97D4C3}" type="sibTrans" cxnId="{750AF90C-B454-470F-8926-B70FEF09899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2439DB1-A852-47A9-B00F-56438F51DD4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8D83979-4FDF-416E-B1AE-9EF42AC27BCC}" type="parTrans" cxnId="{53F15C02-DE1A-4663-96F0-46A61EB6B275}">
      <dgm:prSet/>
      <dgm:spPr/>
      <dgm:t>
        <a:bodyPr/>
        <a:lstStyle/>
        <a:p>
          <a:endParaRPr lang="en-US"/>
        </a:p>
      </dgm:t>
    </dgm:pt>
    <dgm:pt modelId="{C285F51B-BD34-448D-B2F2-D077EA8A6C64}" type="sibTrans" cxnId="{53F15C02-DE1A-4663-96F0-46A61EB6B27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917826D-12F2-4EA2-A203-5183951F8B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+mj-lt"/>
            </a:rPr>
            <a:t>Specialist 1-2-1 Tutor Support </a:t>
          </a:r>
        </a:p>
      </dgm:t>
    </dgm:pt>
    <dgm:pt modelId="{64D5A5BF-13DE-44B8-8411-4BDC58B5C33E}" type="parTrans" cxnId="{C539F27E-D2FA-4ABB-961E-E8A4937492C2}">
      <dgm:prSet/>
      <dgm:spPr/>
      <dgm:t>
        <a:bodyPr/>
        <a:lstStyle/>
        <a:p>
          <a:endParaRPr lang="en-US"/>
        </a:p>
      </dgm:t>
    </dgm:pt>
    <dgm:pt modelId="{85214164-27A1-4831-8B95-D5AD70626190}" type="sibTrans" cxnId="{C539F27E-D2FA-4ABB-961E-E8A4937492C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730C429-AA00-4EAB-8144-1C09021714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+mj-lt"/>
            </a:rPr>
            <a:t>BPN boost – personal development, career information advice and guidance and welfare programme</a:t>
          </a:r>
        </a:p>
      </dgm:t>
    </dgm:pt>
    <dgm:pt modelId="{C3F67504-2A76-4EFC-AE8F-0D9D0D842726}" type="parTrans" cxnId="{FEE059C7-710B-4E12-83BA-902D7E44AF8E}">
      <dgm:prSet/>
      <dgm:spPr/>
      <dgm:t>
        <a:bodyPr/>
        <a:lstStyle/>
        <a:p>
          <a:endParaRPr lang="en-US"/>
        </a:p>
      </dgm:t>
    </dgm:pt>
    <dgm:pt modelId="{FA6D0AB6-24C9-43E0-94A4-E2164B34BB8B}" type="sibTrans" cxnId="{FEE059C7-710B-4E12-83BA-902D7E44AF8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309D990-8490-4F25-9FBA-D7C7062AB8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+mj-lt"/>
            </a:rPr>
            <a:t>Regular reflections on learning and practice</a:t>
          </a:r>
        </a:p>
      </dgm:t>
    </dgm:pt>
    <dgm:pt modelId="{145622F1-EABB-4EEB-893F-56409B2B92B1}" type="parTrans" cxnId="{25EFE269-D632-4BDF-8F27-2E42A11D7E6C}">
      <dgm:prSet/>
      <dgm:spPr/>
      <dgm:t>
        <a:bodyPr/>
        <a:lstStyle/>
        <a:p>
          <a:endParaRPr lang="en-US"/>
        </a:p>
      </dgm:t>
    </dgm:pt>
    <dgm:pt modelId="{6B6DCE93-8AA7-4274-A0C1-297F88F2B3BC}" type="sibTrans" cxnId="{25EFE269-D632-4BDF-8F27-2E42A11D7E6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5942925-4666-48BB-A0AB-0DE6DCEAB0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>
              <a:latin typeface="+mj-lt"/>
            </a:rPr>
            <a:t>Partnership working between BPN, the apprentice and the employer</a:t>
          </a:r>
        </a:p>
      </dgm:t>
    </dgm:pt>
    <dgm:pt modelId="{6C984733-3B34-47E1-A1D7-4E1792A27B8B}" type="parTrans" cxnId="{9E856EFD-55AC-4B65-8A33-41D1267CA8FF}">
      <dgm:prSet/>
      <dgm:spPr/>
      <dgm:t>
        <a:bodyPr/>
        <a:lstStyle/>
        <a:p>
          <a:endParaRPr lang="en-US"/>
        </a:p>
      </dgm:t>
    </dgm:pt>
    <dgm:pt modelId="{B62B4BE4-5C23-437F-80ED-78FF75E42F31}" type="sibTrans" cxnId="{9E856EFD-55AC-4B65-8A33-41D1267CA8FF}">
      <dgm:prSet/>
      <dgm:spPr/>
      <dgm:t>
        <a:bodyPr/>
        <a:lstStyle/>
        <a:p>
          <a:endParaRPr lang="en-US"/>
        </a:p>
      </dgm:t>
    </dgm:pt>
    <dgm:pt modelId="{462BBEC2-6B2C-4352-AE57-C982DDEC3D5B}" type="pres">
      <dgm:prSet presAssocID="{C2C4B36D-0AB5-4EDF-85E6-CB1663DC901C}" presName="root" presStyleCnt="0">
        <dgm:presLayoutVars>
          <dgm:dir/>
          <dgm:resizeHandles val="exact"/>
        </dgm:presLayoutVars>
      </dgm:prSet>
      <dgm:spPr/>
    </dgm:pt>
    <dgm:pt modelId="{6A7E36E5-4C13-4013-9F24-B1D1349AC557}" type="pres">
      <dgm:prSet presAssocID="{C2C4B36D-0AB5-4EDF-85E6-CB1663DC901C}" presName="container" presStyleCnt="0">
        <dgm:presLayoutVars>
          <dgm:dir/>
          <dgm:resizeHandles val="exact"/>
        </dgm:presLayoutVars>
      </dgm:prSet>
      <dgm:spPr/>
    </dgm:pt>
    <dgm:pt modelId="{954A9FE9-EE2F-491F-8FE8-F8640A882281}" type="pres">
      <dgm:prSet presAssocID="{A0B588D8-685F-4B7E-9BA4-C70173B7D747}" presName="compNode" presStyleCnt="0"/>
      <dgm:spPr/>
    </dgm:pt>
    <dgm:pt modelId="{4E1D89F1-4498-4F84-8DFE-F160CF7E15A1}" type="pres">
      <dgm:prSet presAssocID="{A0B588D8-685F-4B7E-9BA4-C70173B7D747}" presName="iconBgRect" presStyleLbl="bgShp" presStyleIdx="0" presStyleCnt="6"/>
      <dgm:spPr/>
    </dgm:pt>
    <dgm:pt modelId="{2CCCB229-7439-4137-8CC6-6C0FB8982937}" type="pres">
      <dgm:prSet presAssocID="{A0B588D8-685F-4B7E-9BA4-C70173B7D74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B07C82AC-90E6-4409-AA16-B1245F8CED9D}" type="pres">
      <dgm:prSet presAssocID="{A0B588D8-685F-4B7E-9BA4-C70173B7D747}" presName="spaceRect" presStyleCnt="0"/>
      <dgm:spPr/>
    </dgm:pt>
    <dgm:pt modelId="{A45AF163-41C1-4ABE-9C34-F6710617C06D}" type="pres">
      <dgm:prSet presAssocID="{A0B588D8-685F-4B7E-9BA4-C70173B7D747}" presName="textRect" presStyleLbl="revTx" presStyleIdx="0" presStyleCnt="6">
        <dgm:presLayoutVars>
          <dgm:chMax val="1"/>
          <dgm:chPref val="1"/>
        </dgm:presLayoutVars>
      </dgm:prSet>
      <dgm:spPr/>
    </dgm:pt>
    <dgm:pt modelId="{DB8E1E49-2580-4EDC-A051-6D905DC71AAB}" type="pres">
      <dgm:prSet presAssocID="{954509E8-92E3-45C5-B2FD-F469BC97D4C3}" presName="sibTrans" presStyleLbl="sibTrans2D1" presStyleIdx="0" presStyleCnt="0"/>
      <dgm:spPr/>
    </dgm:pt>
    <dgm:pt modelId="{4FFAABD4-A41E-4B93-BDD9-A16F97CC2C43}" type="pres">
      <dgm:prSet presAssocID="{D2439DB1-A852-47A9-B00F-56438F51DD40}" presName="compNode" presStyleCnt="0"/>
      <dgm:spPr/>
    </dgm:pt>
    <dgm:pt modelId="{903FBEB8-6352-4B11-8500-DC0087D55639}" type="pres">
      <dgm:prSet presAssocID="{D2439DB1-A852-47A9-B00F-56438F51DD40}" presName="iconBgRect" presStyleLbl="bgShp" presStyleIdx="1" presStyleCnt="6" custLinFactNeighborX="8685" custLinFactNeighborY="-4673"/>
      <dgm:spPr/>
    </dgm:pt>
    <dgm:pt modelId="{89E68B7E-E501-4A74-B77F-A9CC797A4A32}" type="pres">
      <dgm:prSet presAssocID="{D2439DB1-A852-47A9-B00F-56438F51DD40}" presName="iconRect" presStyleLbl="node1" presStyleIdx="1" presStyleCnt="6" custLinFactNeighborX="15580" custLinFactNeighborY="-835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4F5D8AA-A110-4A17-BE5E-0894292CA014}" type="pres">
      <dgm:prSet presAssocID="{D2439DB1-A852-47A9-B00F-56438F51DD40}" presName="spaceRect" presStyleCnt="0"/>
      <dgm:spPr/>
    </dgm:pt>
    <dgm:pt modelId="{3BE3C5D8-4771-41EF-BC69-0A1F03D93A14}" type="pres">
      <dgm:prSet presAssocID="{D2439DB1-A852-47A9-B00F-56438F51DD40}" presName="textRect" presStyleLbl="revTx" presStyleIdx="1" presStyleCnt="6">
        <dgm:presLayoutVars>
          <dgm:chMax val="1"/>
          <dgm:chPref val="1"/>
        </dgm:presLayoutVars>
      </dgm:prSet>
      <dgm:spPr/>
    </dgm:pt>
    <dgm:pt modelId="{58D8A578-C0FC-42AA-9A9A-D0E65C96F1F2}" type="pres">
      <dgm:prSet presAssocID="{C285F51B-BD34-448D-B2F2-D077EA8A6C64}" presName="sibTrans" presStyleLbl="sibTrans2D1" presStyleIdx="0" presStyleCnt="0"/>
      <dgm:spPr/>
    </dgm:pt>
    <dgm:pt modelId="{70E43EEC-54F7-4AA3-B78A-D886DB618CB2}" type="pres">
      <dgm:prSet presAssocID="{9917826D-12F2-4EA2-A203-5183951F8B27}" presName="compNode" presStyleCnt="0"/>
      <dgm:spPr/>
    </dgm:pt>
    <dgm:pt modelId="{4926E63C-A817-4D1F-84E4-9B5FAAF679C4}" type="pres">
      <dgm:prSet presAssocID="{9917826D-12F2-4EA2-A203-5183951F8B27}" presName="iconBgRect" presStyleLbl="bgShp" presStyleIdx="2" presStyleCnt="6"/>
      <dgm:spPr/>
    </dgm:pt>
    <dgm:pt modelId="{FB65C093-D710-45DF-B247-B443A341732C}" type="pres">
      <dgm:prSet presAssocID="{9917826D-12F2-4EA2-A203-5183951F8B2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413E6C20-E7C3-4291-8D1C-32CD1D371E06}" type="pres">
      <dgm:prSet presAssocID="{9917826D-12F2-4EA2-A203-5183951F8B27}" presName="spaceRect" presStyleCnt="0"/>
      <dgm:spPr/>
    </dgm:pt>
    <dgm:pt modelId="{21D54AB1-24BC-4F57-BFBC-61FCB1D2F6BB}" type="pres">
      <dgm:prSet presAssocID="{9917826D-12F2-4EA2-A203-5183951F8B27}" presName="textRect" presStyleLbl="revTx" presStyleIdx="2" presStyleCnt="6">
        <dgm:presLayoutVars>
          <dgm:chMax val="1"/>
          <dgm:chPref val="1"/>
        </dgm:presLayoutVars>
      </dgm:prSet>
      <dgm:spPr/>
    </dgm:pt>
    <dgm:pt modelId="{B207B9E7-1A73-49DC-A04D-46C52C22B715}" type="pres">
      <dgm:prSet presAssocID="{85214164-27A1-4831-8B95-D5AD70626190}" presName="sibTrans" presStyleLbl="sibTrans2D1" presStyleIdx="0" presStyleCnt="0"/>
      <dgm:spPr/>
    </dgm:pt>
    <dgm:pt modelId="{33BB444D-27CD-478D-BE0E-EC55C8E2BD04}" type="pres">
      <dgm:prSet presAssocID="{1730C429-AA00-4EAB-8144-1C09021714E5}" presName="compNode" presStyleCnt="0"/>
      <dgm:spPr/>
    </dgm:pt>
    <dgm:pt modelId="{1EE66F1C-E94E-42F9-856C-E612EBDC2FBF}" type="pres">
      <dgm:prSet presAssocID="{1730C429-AA00-4EAB-8144-1C09021714E5}" presName="iconBgRect" presStyleLbl="bgShp" presStyleIdx="3" presStyleCnt="6"/>
      <dgm:spPr/>
    </dgm:pt>
    <dgm:pt modelId="{1AB94D98-0F6D-4C03-B59D-FEE745632384}" type="pres">
      <dgm:prSet presAssocID="{1730C429-AA00-4EAB-8144-1C09021714E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routing Seed with solid fill"/>
        </a:ext>
      </dgm:extLst>
    </dgm:pt>
    <dgm:pt modelId="{1916F1E0-1C98-46F7-B12A-5CA4B8618BB4}" type="pres">
      <dgm:prSet presAssocID="{1730C429-AA00-4EAB-8144-1C09021714E5}" presName="spaceRect" presStyleCnt="0"/>
      <dgm:spPr/>
    </dgm:pt>
    <dgm:pt modelId="{2B79DC85-C430-46A4-9044-A8097C614AF3}" type="pres">
      <dgm:prSet presAssocID="{1730C429-AA00-4EAB-8144-1C09021714E5}" presName="textRect" presStyleLbl="revTx" presStyleIdx="3" presStyleCnt="6" custLinFactNeighborX="961" custLinFactNeighborY="11324">
        <dgm:presLayoutVars>
          <dgm:chMax val="1"/>
          <dgm:chPref val="1"/>
        </dgm:presLayoutVars>
      </dgm:prSet>
      <dgm:spPr/>
    </dgm:pt>
    <dgm:pt modelId="{1EE998F1-DC76-495A-9436-0C93DD70F928}" type="pres">
      <dgm:prSet presAssocID="{FA6D0AB6-24C9-43E0-94A4-E2164B34BB8B}" presName="sibTrans" presStyleLbl="sibTrans2D1" presStyleIdx="0" presStyleCnt="0"/>
      <dgm:spPr/>
    </dgm:pt>
    <dgm:pt modelId="{3D018533-8847-46AB-BA28-4913796D81E3}" type="pres">
      <dgm:prSet presAssocID="{A309D990-8490-4F25-9FBA-D7C7062AB8FA}" presName="compNode" presStyleCnt="0"/>
      <dgm:spPr/>
    </dgm:pt>
    <dgm:pt modelId="{1C42FD84-E28A-475E-B829-A3C5B382E18A}" type="pres">
      <dgm:prSet presAssocID="{A309D990-8490-4F25-9FBA-D7C7062AB8FA}" presName="iconBgRect" presStyleLbl="bgShp" presStyleIdx="4" presStyleCnt="6"/>
      <dgm:spPr/>
    </dgm:pt>
    <dgm:pt modelId="{F16D4B5D-C0A5-4914-8455-73829FC79B69}" type="pres">
      <dgm:prSet presAssocID="{A309D990-8490-4F25-9FBA-D7C7062AB8F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053C424-25EE-479C-85B0-55EC58BB0DFA}" type="pres">
      <dgm:prSet presAssocID="{A309D990-8490-4F25-9FBA-D7C7062AB8FA}" presName="spaceRect" presStyleCnt="0"/>
      <dgm:spPr/>
    </dgm:pt>
    <dgm:pt modelId="{82F93E8B-B396-4A92-B6EC-4BBCD4512493}" type="pres">
      <dgm:prSet presAssocID="{A309D990-8490-4F25-9FBA-D7C7062AB8FA}" presName="textRect" presStyleLbl="revTx" presStyleIdx="4" presStyleCnt="6">
        <dgm:presLayoutVars>
          <dgm:chMax val="1"/>
          <dgm:chPref val="1"/>
        </dgm:presLayoutVars>
      </dgm:prSet>
      <dgm:spPr/>
    </dgm:pt>
    <dgm:pt modelId="{09FC2D39-8744-4D45-B041-9FA578ADDF06}" type="pres">
      <dgm:prSet presAssocID="{6B6DCE93-8AA7-4274-A0C1-297F88F2B3BC}" presName="sibTrans" presStyleLbl="sibTrans2D1" presStyleIdx="0" presStyleCnt="0"/>
      <dgm:spPr/>
    </dgm:pt>
    <dgm:pt modelId="{63B776A1-04B1-48F2-B5C1-2D7AB18308D7}" type="pres">
      <dgm:prSet presAssocID="{55942925-4666-48BB-A0AB-0DE6DCEAB01B}" presName="compNode" presStyleCnt="0"/>
      <dgm:spPr/>
    </dgm:pt>
    <dgm:pt modelId="{75BBABC9-0C01-4844-A63F-035DC603D87B}" type="pres">
      <dgm:prSet presAssocID="{55942925-4666-48BB-A0AB-0DE6DCEAB01B}" presName="iconBgRect" presStyleLbl="bgShp" presStyleIdx="5" presStyleCnt="6"/>
      <dgm:spPr/>
    </dgm:pt>
    <dgm:pt modelId="{53D2D0C5-23BE-443B-A2F6-28AE3882C33C}" type="pres">
      <dgm:prSet presAssocID="{55942925-4666-48BB-A0AB-0DE6DCEAB01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E136F8F-C658-4D03-A7ED-0FA220075E2F}" type="pres">
      <dgm:prSet presAssocID="{55942925-4666-48BB-A0AB-0DE6DCEAB01B}" presName="spaceRect" presStyleCnt="0"/>
      <dgm:spPr/>
    </dgm:pt>
    <dgm:pt modelId="{4B585DF2-5C5C-457A-AC1A-EF6FF0624D37}" type="pres">
      <dgm:prSet presAssocID="{55942925-4666-48BB-A0AB-0DE6DCEAB01B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3F15C02-DE1A-4663-96F0-46A61EB6B275}" srcId="{C2C4B36D-0AB5-4EDF-85E6-CB1663DC901C}" destId="{D2439DB1-A852-47A9-B00F-56438F51DD40}" srcOrd="1" destOrd="0" parTransId="{C8D83979-4FDF-416E-B1AE-9EF42AC27BCC}" sibTransId="{C285F51B-BD34-448D-B2F2-D077EA8A6C64}"/>
    <dgm:cxn modelId="{750AF90C-B454-470F-8926-B70FEF09899A}" srcId="{C2C4B36D-0AB5-4EDF-85E6-CB1663DC901C}" destId="{A0B588D8-685F-4B7E-9BA4-C70173B7D747}" srcOrd="0" destOrd="0" parTransId="{9E875734-0F4D-458B-87D9-7F6E431216BC}" sibTransId="{954509E8-92E3-45C5-B2FD-F469BC97D4C3}"/>
    <dgm:cxn modelId="{A0930617-B66B-4860-AB09-BE81F28789FD}" type="presOf" srcId="{85214164-27A1-4831-8B95-D5AD70626190}" destId="{B207B9E7-1A73-49DC-A04D-46C52C22B715}" srcOrd="0" destOrd="0" presId="urn:microsoft.com/office/officeart/2018/2/layout/IconCircleList"/>
    <dgm:cxn modelId="{7F46A51E-3B75-4BEA-AD2D-9F5225514832}" type="presOf" srcId="{A0B588D8-685F-4B7E-9BA4-C70173B7D747}" destId="{A45AF163-41C1-4ABE-9C34-F6710617C06D}" srcOrd="0" destOrd="0" presId="urn:microsoft.com/office/officeart/2018/2/layout/IconCircleList"/>
    <dgm:cxn modelId="{E9C2B022-839B-4BBA-BAF4-40765D481047}" type="presOf" srcId="{FA6D0AB6-24C9-43E0-94A4-E2164B34BB8B}" destId="{1EE998F1-DC76-495A-9436-0C93DD70F928}" srcOrd="0" destOrd="0" presId="urn:microsoft.com/office/officeart/2018/2/layout/IconCircleList"/>
    <dgm:cxn modelId="{DED75025-4B47-43CA-A6BC-4AFC11990DB5}" type="presOf" srcId="{9917826D-12F2-4EA2-A203-5183951F8B27}" destId="{21D54AB1-24BC-4F57-BFBC-61FCB1D2F6BB}" srcOrd="0" destOrd="0" presId="urn:microsoft.com/office/officeart/2018/2/layout/IconCircleList"/>
    <dgm:cxn modelId="{B886BE27-FF92-472A-B1A4-45F3B3387AD7}" type="presOf" srcId="{954509E8-92E3-45C5-B2FD-F469BC97D4C3}" destId="{DB8E1E49-2580-4EDC-A051-6D905DC71AAB}" srcOrd="0" destOrd="0" presId="urn:microsoft.com/office/officeart/2018/2/layout/IconCircleList"/>
    <dgm:cxn modelId="{C07D215E-C62C-4771-96BA-2CA10EB87C7B}" type="presOf" srcId="{C2C4B36D-0AB5-4EDF-85E6-CB1663DC901C}" destId="{462BBEC2-6B2C-4352-AE57-C982DDEC3D5B}" srcOrd="0" destOrd="0" presId="urn:microsoft.com/office/officeart/2018/2/layout/IconCircleList"/>
    <dgm:cxn modelId="{29509261-3C8A-4AFC-A431-4C030BFD2C92}" type="presOf" srcId="{D2439DB1-A852-47A9-B00F-56438F51DD40}" destId="{3BE3C5D8-4771-41EF-BC69-0A1F03D93A14}" srcOrd="0" destOrd="0" presId="urn:microsoft.com/office/officeart/2018/2/layout/IconCircleList"/>
    <dgm:cxn modelId="{C10EED67-FCFA-4E77-A430-577ADF37A319}" type="presOf" srcId="{A309D990-8490-4F25-9FBA-D7C7062AB8FA}" destId="{82F93E8B-B396-4A92-B6EC-4BBCD4512493}" srcOrd="0" destOrd="0" presId="urn:microsoft.com/office/officeart/2018/2/layout/IconCircleList"/>
    <dgm:cxn modelId="{25EFE269-D632-4BDF-8F27-2E42A11D7E6C}" srcId="{C2C4B36D-0AB5-4EDF-85E6-CB1663DC901C}" destId="{A309D990-8490-4F25-9FBA-D7C7062AB8FA}" srcOrd="4" destOrd="0" parTransId="{145622F1-EABB-4EEB-893F-56409B2B92B1}" sibTransId="{6B6DCE93-8AA7-4274-A0C1-297F88F2B3BC}"/>
    <dgm:cxn modelId="{BD46714A-178C-4F87-986F-B6F4567EAF51}" type="presOf" srcId="{6B6DCE93-8AA7-4274-A0C1-297F88F2B3BC}" destId="{09FC2D39-8744-4D45-B041-9FA578ADDF06}" srcOrd="0" destOrd="0" presId="urn:microsoft.com/office/officeart/2018/2/layout/IconCircleList"/>
    <dgm:cxn modelId="{C539F27E-D2FA-4ABB-961E-E8A4937492C2}" srcId="{C2C4B36D-0AB5-4EDF-85E6-CB1663DC901C}" destId="{9917826D-12F2-4EA2-A203-5183951F8B27}" srcOrd="2" destOrd="0" parTransId="{64D5A5BF-13DE-44B8-8411-4BDC58B5C33E}" sibTransId="{85214164-27A1-4831-8B95-D5AD70626190}"/>
    <dgm:cxn modelId="{776E6694-EFA3-493A-84FD-341944185E2B}" type="presOf" srcId="{1730C429-AA00-4EAB-8144-1C09021714E5}" destId="{2B79DC85-C430-46A4-9044-A8097C614AF3}" srcOrd="0" destOrd="0" presId="urn:microsoft.com/office/officeart/2018/2/layout/IconCircleList"/>
    <dgm:cxn modelId="{ECEA5B9A-935C-4B61-B6DA-477F9B65F32A}" type="presOf" srcId="{55942925-4666-48BB-A0AB-0DE6DCEAB01B}" destId="{4B585DF2-5C5C-457A-AC1A-EF6FF0624D37}" srcOrd="0" destOrd="0" presId="urn:microsoft.com/office/officeart/2018/2/layout/IconCircleList"/>
    <dgm:cxn modelId="{5AE894BA-1FA3-4647-A0F4-938DD74D6E68}" type="presOf" srcId="{C285F51B-BD34-448D-B2F2-D077EA8A6C64}" destId="{58D8A578-C0FC-42AA-9A9A-D0E65C96F1F2}" srcOrd="0" destOrd="0" presId="urn:microsoft.com/office/officeart/2018/2/layout/IconCircleList"/>
    <dgm:cxn modelId="{FEE059C7-710B-4E12-83BA-902D7E44AF8E}" srcId="{C2C4B36D-0AB5-4EDF-85E6-CB1663DC901C}" destId="{1730C429-AA00-4EAB-8144-1C09021714E5}" srcOrd="3" destOrd="0" parTransId="{C3F67504-2A76-4EFC-AE8F-0D9D0D842726}" sibTransId="{FA6D0AB6-24C9-43E0-94A4-E2164B34BB8B}"/>
    <dgm:cxn modelId="{9E856EFD-55AC-4B65-8A33-41D1267CA8FF}" srcId="{C2C4B36D-0AB5-4EDF-85E6-CB1663DC901C}" destId="{55942925-4666-48BB-A0AB-0DE6DCEAB01B}" srcOrd="5" destOrd="0" parTransId="{6C984733-3B34-47E1-A1D7-4E1792A27B8B}" sibTransId="{B62B4BE4-5C23-437F-80ED-78FF75E42F31}"/>
    <dgm:cxn modelId="{1D66ACE4-7B55-4BBB-BDE5-1896756E7831}" type="presParOf" srcId="{462BBEC2-6B2C-4352-AE57-C982DDEC3D5B}" destId="{6A7E36E5-4C13-4013-9F24-B1D1349AC557}" srcOrd="0" destOrd="0" presId="urn:microsoft.com/office/officeart/2018/2/layout/IconCircleList"/>
    <dgm:cxn modelId="{9F257D02-6045-419E-A23F-C17CC697F50B}" type="presParOf" srcId="{6A7E36E5-4C13-4013-9F24-B1D1349AC557}" destId="{954A9FE9-EE2F-491F-8FE8-F8640A882281}" srcOrd="0" destOrd="0" presId="urn:microsoft.com/office/officeart/2018/2/layout/IconCircleList"/>
    <dgm:cxn modelId="{922AF1C1-1676-41DD-B2CE-FBE868FE68FB}" type="presParOf" srcId="{954A9FE9-EE2F-491F-8FE8-F8640A882281}" destId="{4E1D89F1-4498-4F84-8DFE-F160CF7E15A1}" srcOrd="0" destOrd="0" presId="urn:microsoft.com/office/officeart/2018/2/layout/IconCircleList"/>
    <dgm:cxn modelId="{EB3E515F-2ACC-49F6-96A9-75280A0B03B3}" type="presParOf" srcId="{954A9FE9-EE2F-491F-8FE8-F8640A882281}" destId="{2CCCB229-7439-4137-8CC6-6C0FB8982937}" srcOrd="1" destOrd="0" presId="urn:microsoft.com/office/officeart/2018/2/layout/IconCircleList"/>
    <dgm:cxn modelId="{431D2B05-F1A7-4033-A84C-0378968D1DC1}" type="presParOf" srcId="{954A9FE9-EE2F-491F-8FE8-F8640A882281}" destId="{B07C82AC-90E6-4409-AA16-B1245F8CED9D}" srcOrd="2" destOrd="0" presId="urn:microsoft.com/office/officeart/2018/2/layout/IconCircleList"/>
    <dgm:cxn modelId="{3D87DB27-97B3-4270-B450-99D5E0D06FF3}" type="presParOf" srcId="{954A9FE9-EE2F-491F-8FE8-F8640A882281}" destId="{A45AF163-41C1-4ABE-9C34-F6710617C06D}" srcOrd="3" destOrd="0" presId="urn:microsoft.com/office/officeart/2018/2/layout/IconCircleList"/>
    <dgm:cxn modelId="{6BE351FE-ECFC-4E3D-A1C2-766FCBC96AC5}" type="presParOf" srcId="{6A7E36E5-4C13-4013-9F24-B1D1349AC557}" destId="{DB8E1E49-2580-4EDC-A051-6D905DC71AAB}" srcOrd="1" destOrd="0" presId="urn:microsoft.com/office/officeart/2018/2/layout/IconCircleList"/>
    <dgm:cxn modelId="{78CE3CDA-9687-4E00-89D1-6FDB0EF30518}" type="presParOf" srcId="{6A7E36E5-4C13-4013-9F24-B1D1349AC557}" destId="{4FFAABD4-A41E-4B93-BDD9-A16F97CC2C43}" srcOrd="2" destOrd="0" presId="urn:microsoft.com/office/officeart/2018/2/layout/IconCircleList"/>
    <dgm:cxn modelId="{D3B6A62C-977C-4F40-AC92-8DA320125E1D}" type="presParOf" srcId="{4FFAABD4-A41E-4B93-BDD9-A16F97CC2C43}" destId="{903FBEB8-6352-4B11-8500-DC0087D55639}" srcOrd="0" destOrd="0" presId="urn:microsoft.com/office/officeart/2018/2/layout/IconCircleList"/>
    <dgm:cxn modelId="{3FD175B3-EEAB-4803-B32E-7FEF7237233F}" type="presParOf" srcId="{4FFAABD4-A41E-4B93-BDD9-A16F97CC2C43}" destId="{89E68B7E-E501-4A74-B77F-A9CC797A4A32}" srcOrd="1" destOrd="0" presId="urn:microsoft.com/office/officeart/2018/2/layout/IconCircleList"/>
    <dgm:cxn modelId="{B5F5F1FA-0F41-4AF7-9949-8A23B9ABDA43}" type="presParOf" srcId="{4FFAABD4-A41E-4B93-BDD9-A16F97CC2C43}" destId="{84F5D8AA-A110-4A17-BE5E-0894292CA014}" srcOrd="2" destOrd="0" presId="urn:microsoft.com/office/officeart/2018/2/layout/IconCircleList"/>
    <dgm:cxn modelId="{1002DC32-A588-47F7-A4E4-208521EA008D}" type="presParOf" srcId="{4FFAABD4-A41E-4B93-BDD9-A16F97CC2C43}" destId="{3BE3C5D8-4771-41EF-BC69-0A1F03D93A14}" srcOrd="3" destOrd="0" presId="urn:microsoft.com/office/officeart/2018/2/layout/IconCircleList"/>
    <dgm:cxn modelId="{3AE0B2EA-2F5A-49B1-BBED-F54DC8AF9988}" type="presParOf" srcId="{6A7E36E5-4C13-4013-9F24-B1D1349AC557}" destId="{58D8A578-C0FC-42AA-9A9A-D0E65C96F1F2}" srcOrd="3" destOrd="0" presId="urn:microsoft.com/office/officeart/2018/2/layout/IconCircleList"/>
    <dgm:cxn modelId="{BE356C38-88F2-4C8A-B034-F628F06FFC0E}" type="presParOf" srcId="{6A7E36E5-4C13-4013-9F24-B1D1349AC557}" destId="{70E43EEC-54F7-4AA3-B78A-D886DB618CB2}" srcOrd="4" destOrd="0" presId="urn:microsoft.com/office/officeart/2018/2/layout/IconCircleList"/>
    <dgm:cxn modelId="{0F3B9355-D8A1-4161-8B1B-D703C10FB915}" type="presParOf" srcId="{70E43EEC-54F7-4AA3-B78A-D886DB618CB2}" destId="{4926E63C-A817-4D1F-84E4-9B5FAAF679C4}" srcOrd="0" destOrd="0" presId="urn:microsoft.com/office/officeart/2018/2/layout/IconCircleList"/>
    <dgm:cxn modelId="{DF040002-EF28-4BED-9428-9A886D93F4C8}" type="presParOf" srcId="{70E43EEC-54F7-4AA3-B78A-D886DB618CB2}" destId="{FB65C093-D710-45DF-B247-B443A341732C}" srcOrd="1" destOrd="0" presId="urn:microsoft.com/office/officeart/2018/2/layout/IconCircleList"/>
    <dgm:cxn modelId="{693D77FF-8DAC-4607-9586-F7CB68A89392}" type="presParOf" srcId="{70E43EEC-54F7-4AA3-B78A-D886DB618CB2}" destId="{413E6C20-E7C3-4291-8D1C-32CD1D371E06}" srcOrd="2" destOrd="0" presId="urn:microsoft.com/office/officeart/2018/2/layout/IconCircleList"/>
    <dgm:cxn modelId="{17A1D139-5D89-4680-AF7C-35BB38D751FC}" type="presParOf" srcId="{70E43EEC-54F7-4AA3-B78A-D886DB618CB2}" destId="{21D54AB1-24BC-4F57-BFBC-61FCB1D2F6BB}" srcOrd="3" destOrd="0" presId="urn:microsoft.com/office/officeart/2018/2/layout/IconCircleList"/>
    <dgm:cxn modelId="{2CCD92CA-89C1-41E8-8A11-15F58A6A5DC1}" type="presParOf" srcId="{6A7E36E5-4C13-4013-9F24-B1D1349AC557}" destId="{B207B9E7-1A73-49DC-A04D-46C52C22B715}" srcOrd="5" destOrd="0" presId="urn:microsoft.com/office/officeart/2018/2/layout/IconCircleList"/>
    <dgm:cxn modelId="{AD2D3969-DCF5-476B-BCFB-BB2C82FC4F3B}" type="presParOf" srcId="{6A7E36E5-4C13-4013-9F24-B1D1349AC557}" destId="{33BB444D-27CD-478D-BE0E-EC55C8E2BD04}" srcOrd="6" destOrd="0" presId="urn:microsoft.com/office/officeart/2018/2/layout/IconCircleList"/>
    <dgm:cxn modelId="{7834756A-33E4-4C3D-92D2-47ED3A191E24}" type="presParOf" srcId="{33BB444D-27CD-478D-BE0E-EC55C8E2BD04}" destId="{1EE66F1C-E94E-42F9-856C-E612EBDC2FBF}" srcOrd="0" destOrd="0" presId="urn:microsoft.com/office/officeart/2018/2/layout/IconCircleList"/>
    <dgm:cxn modelId="{60CCFC80-896C-4B1D-89B1-C9BE0402C0E1}" type="presParOf" srcId="{33BB444D-27CD-478D-BE0E-EC55C8E2BD04}" destId="{1AB94D98-0F6D-4C03-B59D-FEE745632384}" srcOrd="1" destOrd="0" presId="urn:microsoft.com/office/officeart/2018/2/layout/IconCircleList"/>
    <dgm:cxn modelId="{E012103A-2A27-4F7D-A9B3-7041E9DEF8C2}" type="presParOf" srcId="{33BB444D-27CD-478D-BE0E-EC55C8E2BD04}" destId="{1916F1E0-1C98-46F7-B12A-5CA4B8618BB4}" srcOrd="2" destOrd="0" presId="urn:microsoft.com/office/officeart/2018/2/layout/IconCircleList"/>
    <dgm:cxn modelId="{0DD046DA-0ADB-47FA-8D59-8E22BFBC1E25}" type="presParOf" srcId="{33BB444D-27CD-478D-BE0E-EC55C8E2BD04}" destId="{2B79DC85-C430-46A4-9044-A8097C614AF3}" srcOrd="3" destOrd="0" presId="urn:microsoft.com/office/officeart/2018/2/layout/IconCircleList"/>
    <dgm:cxn modelId="{8E44E2FA-0D3C-459D-A674-27D4ACC8A67F}" type="presParOf" srcId="{6A7E36E5-4C13-4013-9F24-B1D1349AC557}" destId="{1EE998F1-DC76-495A-9436-0C93DD70F928}" srcOrd="7" destOrd="0" presId="urn:microsoft.com/office/officeart/2018/2/layout/IconCircleList"/>
    <dgm:cxn modelId="{F38F6DC0-B694-41D7-860D-887510DEA68A}" type="presParOf" srcId="{6A7E36E5-4C13-4013-9F24-B1D1349AC557}" destId="{3D018533-8847-46AB-BA28-4913796D81E3}" srcOrd="8" destOrd="0" presId="urn:microsoft.com/office/officeart/2018/2/layout/IconCircleList"/>
    <dgm:cxn modelId="{BC790C4B-8ECD-4AC8-87F7-53852DA10E55}" type="presParOf" srcId="{3D018533-8847-46AB-BA28-4913796D81E3}" destId="{1C42FD84-E28A-475E-B829-A3C5B382E18A}" srcOrd="0" destOrd="0" presId="urn:microsoft.com/office/officeart/2018/2/layout/IconCircleList"/>
    <dgm:cxn modelId="{6D6D4765-50E9-4CE5-B174-1E5D0E750472}" type="presParOf" srcId="{3D018533-8847-46AB-BA28-4913796D81E3}" destId="{F16D4B5D-C0A5-4914-8455-73829FC79B69}" srcOrd="1" destOrd="0" presId="urn:microsoft.com/office/officeart/2018/2/layout/IconCircleList"/>
    <dgm:cxn modelId="{7B069643-64D1-45E3-9C45-85437643D1DC}" type="presParOf" srcId="{3D018533-8847-46AB-BA28-4913796D81E3}" destId="{5053C424-25EE-479C-85B0-55EC58BB0DFA}" srcOrd="2" destOrd="0" presId="urn:microsoft.com/office/officeart/2018/2/layout/IconCircleList"/>
    <dgm:cxn modelId="{D9480660-E855-4B1E-89B7-12E5722CED78}" type="presParOf" srcId="{3D018533-8847-46AB-BA28-4913796D81E3}" destId="{82F93E8B-B396-4A92-B6EC-4BBCD4512493}" srcOrd="3" destOrd="0" presId="urn:microsoft.com/office/officeart/2018/2/layout/IconCircleList"/>
    <dgm:cxn modelId="{E751BB51-EEDF-4A09-A21D-F20149C08016}" type="presParOf" srcId="{6A7E36E5-4C13-4013-9F24-B1D1349AC557}" destId="{09FC2D39-8744-4D45-B041-9FA578ADDF06}" srcOrd="9" destOrd="0" presId="urn:microsoft.com/office/officeart/2018/2/layout/IconCircleList"/>
    <dgm:cxn modelId="{822CE0E2-B934-4332-A1F1-5714A4536493}" type="presParOf" srcId="{6A7E36E5-4C13-4013-9F24-B1D1349AC557}" destId="{63B776A1-04B1-48F2-B5C1-2D7AB18308D7}" srcOrd="10" destOrd="0" presId="urn:microsoft.com/office/officeart/2018/2/layout/IconCircleList"/>
    <dgm:cxn modelId="{120AF7D9-F34B-48B8-A61E-0FB6057C8FEA}" type="presParOf" srcId="{63B776A1-04B1-48F2-B5C1-2D7AB18308D7}" destId="{75BBABC9-0C01-4844-A63F-035DC603D87B}" srcOrd="0" destOrd="0" presId="urn:microsoft.com/office/officeart/2018/2/layout/IconCircleList"/>
    <dgm:cxn modelId="{7C6F4964-B139-43D6-8ADD-D5381C0D289D}" type="presParOf" srcId="{63B776A1-04B1-48F2-B5C1-2D7AB18308D7}" destId="{53D2D0C5-23BE-443B-A2F6-28AE3882C33C}" srcOrd="1" destOrd="0" presId="urn:microsoft.com/office/officeart/2018/2/layout/IconCircleList"/>
    <dgm:cxn modelId="{0C07EB72-7F14-4BCA-BE7C-7FB54204258D}" type="presParOf" srcId="{63B776A1-04B1-48F2-B5C1-2D7AB18308D7}" destId="{8E136F8F-C658-4D03-A7ED-0FA220075E2F}" srcOrd="2" destOrd="0" presId="urn:microsoft.com/office/officeart/2018/2/layout/IconCircleList"/>
    <dgm:cxn modelId="{0B2DA6FB-3429-4B6B-8D27-5F394C39EC9C}" type="presParOf" srcId="{63B776A1-04B1-48F2-B5C1-2D7AB18308D7}" destId="{4B585DF2-5C5C-457A-AC1A-EF6FF0624D3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8DB4A-9050-40C1-91CC-1ED55CA00153}">
      <dsp:nvSpPr>
        <dsp:cNvPr id="0" name=""/>
        <dsp:cNvSpPr/>
      </dsp:nvSpPr>
      <dsp:spPr>
        <a:xfrm>
          <a:off x="467417" y="3"/>
          <a:ext cx="2552308" cy="1531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Standard (Knowledge, skills and behaviours) </a:t>
          </a:r>
        </a:p>
      </dsp:txBody>
      <dsp:txXfrm>
        <a:off x="467417" y="3"/>
        <a:ext cx="2552308" cy="1531384"/>
      </dsp:txXfrm>
    </dsp:sp>
    <dsp:sp modelId="{6779C6E0-3CFF-49FC-BB51-155E621C50AB}">
      <dsp:nvSpPr>
        <dsp:cNvPr id="0" name=""/>
        <dsp:cNvSpPr/>
      </dsp:nvSpPr>
      <dsp:spPr>
        <a:xfrm>
          <a:off x="3531566" y="3"/>
          <a:ext cx="2552308" cy="1531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Maths and English functional skills</a:t>
          </a:r>
        </a:p>
      </dsp:txBody>
      <dsp:txXfrm>
        <a:off x="3531566" y="3"/>
        <a:ext cx="2552308" cy="1531384"/>
      </dsp:txXfrm>
    </dsp:sp>
    <dsp:sp modelId="{623F9A2B-B594-4EA7-96A2-D7F3B75AD4BE}">
      <dsp:nvSpPr>
        <dsp:cNvPr id="0" name=""/>
        <dsp:cNvSpPr/>
      </dsp:nvSpPr>
      <dsp:spPr>
        <a:xfrm>
          <a:off x="522496" y="1873111"/>
          <a:ext cx="2552308" cy="1531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Off the job training </a:t>
          </a:r>
        </a:p>
      </dsp:txBody>
      <dsp:txXfrm>
        <a:off x="522496" y="1873111"/>
        <a:ext cx="2552308" cy="1531384"/>
      </dsp:txXfrm>
    </dsp:sp>
    <dsp:sp modelId="{504FABC5-48BD-4337-BEA3-555692AF8F22}">
      <dsp:nvSpPr>
        <dsp:cNvPr id="0" name=""/>
        <dsp:cNvSpPr/>
      </dsp:nvSpPr>
      <dsp:spPr>
        <a:xfrm>
          <a:off x="3548921" y="1868533"/>
          <a:ext cx="2552308" cy="1531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Gateway </a:t>
          </a:r>
        </a:p>
      </dsp:txBody>
      <dsp:txXfrm>
        <a:off x="3548921" y="1868533"/>
        <a:ext cx="2552308" cy="1531384"/>
      </dsp:txXfrm>
    </dsp:sp>
    <dsp:sp modelId="{44B2B0A8-E2CC-48AB-B613-B13E048B46AB}">
      <dsp:nvSpPr>
        <dsp:cNvPr id="0" name=""/>
        <dsp:cNvSpPr/>
      </dsp:nvSpPr>
      <dsp:spPr>
        <a:xfrm>
          <a:off x="1901738" y="3577553"/>
          <a:ext cx="2552308" cy="1531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End point assessment</a:t>
          </a:r>
        </a:p>
      </dsp:txBody>
      <dsp:txXfrm>
        <a:off x="1901738" y="3577553"/>
        <a:ext cx="2552308" cy="1531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D89F1-4498-4F84-8DFE-F160CF7E15A1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CB229-7439-4137-8CC6-6C0FB8982937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AF163-41C1-4ABE-9C34-F6710617C06D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Blended programme of face to face and online study</a:t>
          </a:r>
        </a:p>
      </dsp:txBody>
      <dsp:txXfrm>
        <a:off x="1172126" y="908559"/>
        <a:ext cx="2114937" cy="897246"/>
      </dsp:txXfrm>
    </dsp:sp>
    <dsp:sp modelId="{903FBEB8-6352-4B11-8500-DC0087D55639}">
      <dsp:nvSpPr>
        <dsp:cNvPr id="0" name=""/>
        <dsp:cNvSpPr/>
      </dsp:nvSpPr>
      <dsp:spPr>
        <a:xfrm>
          <a:off x="3733500" y="866630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68B7E-E501-4A74-B77F-A9CC797A4A32}">
      <dsp:nvSpPr>
        <dsp:cNvPr id="0" name=""/>
        <dsp:cNvSpPr/>
      </dsp:nvSpPr>
      <dsp:spPr>
        <a:xfrm>
          <a:off x="3925075" y="1053496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3C5D8-4771-41EF-BC69-0A1F03D93A14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745088" y="908559"/>
        <a:ext cx="2114937" cy="897246"/>
      </dsp:txXfrm>
    </dsp:sp>
    <dsp:sp modelId="{4926E63C-A817-4D1F-84E4-9B5FAAF679C4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5C093-D710-45DF-B247-B443A341732C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54AB1-24BC-4F57-BFBC-61FCB1D2F6BB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Specialist 1-2-1 Tutor Support </a:t>
          </a:r>
        </a:p>
      </dsp:txBody>
      <dsp:txXfrm>
        <a:off x="8318049" y="908559"/>
        <a:ext cx="2114937" cy="897246"/>
      </dsp:txXfrm>
    </dsp:sp>
    <dsp:sp modelId="{1EE66F1C-E94E-42F9-856C-E612EBDC2FBF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94D98-0F6D-4C03-B59D-FEE745632384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9DC85-C430-46A4-9044-A8097C614AF3}">
      <dsp:nvSpPr>
        <dsp:cNvPr id="0" name=""/>
        <dsp:cNvSpPr/>
      </dsp:nvSpPr>
      <dsp:spPr>
        <a:xfrm>
          <a:off x="1192450" y="2647136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BPN boost – personal development, career information advice and guidance and welfare programme</a:t>
          </a:r>
        </a:p>
      </dsp:txBody>
      <dsp:txXfrm>
        <a:off x="1192450" y="2647136"/>
        <a:ext cx="2114937" cy="897246"/>
      </dsp:txXfrm>
    </dsp:sp>
    <dsp:sp modelId="{1C42FD84-E28A-475E-B829-A3C5B382E18A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D4B5D-C0A5-4914-8455-73829FC79B69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93E8B-B396-4A92-B6EC-4BBCD4512493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Regular reflections on learning and practice</a:t>
          </a:r>
        </a:p>
      </dsp:txBody>
      <dsp:txXfrm>
        <a:off x="4745088" y="2545532"/>
        <a:ext cx="2114937" cy="897246"/>
      </dsp:txXfrm>
    </dsp:sp>
    <dsp:sp modelId="{75BBABC9-0C01-4844-A63F-035DC603D87B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2D0C5-23BE-443B-A2F6-28AE3882C33C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85DF2-5C5C-457A-AC1A-EF6FF0624D37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Partnership working between BPN, the apprentice and the employer</a:t>
          </a:r>
        </a:p>
      </dsp:txBody>
      <dsp:txXfrm>
        <a:off x="8318049" y="2545532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92575-DADA-404E-BB12-0D9E9F23339E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4B906-5D0D-5E42-9CE1-536D6E7C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8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estpracticenet.sharepoint.com/:f:/s/ApprenticeshipTutors/Elxsg3g80kdCm5AijIHjkScBlaM9XFEOdhvpvol6a5Kd_g?e=c7hUG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estpracticenet.sharepoint.com/:f:/s/ApprenticeshipTutors/EpkIeFAFPiROpjZQULCyzHABVGzNDWSd9PlTKGF_zmLoRA?e=5HZ7t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4B906-5D0D-5E42-9CE1-536D6E7C3D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9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9C47B-4932-4C24-9B9E-A2CB2B7C162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15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Requirements for apprentices: </a:t>
            </a:r>
          </a:p>
          <a:p>
            <a:endParaRPr lang="en-GB"/>
          </a:p>
          <a:p>
            <a:r>
              <a:rPr lang="en-GB"/>
              <a:t>Must be doing 16 contracted hours per week with employer </a:t>
            </a:r>
          </a:p>
          <a:p>
            <a:r>
              <a:rPr lang="en-GB"/>
              <a:t>Employer must agree to apprenticeship, to support, provide a mentor, give off the job training and to fund the apprenticeship. </a:t>
            </a:r>
          </a:p>
          <a:p>
            <a:r>
              <a:rPr lang="en-GB"/>
              <a:t>Must not be asked to pay for the apprenticeship.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4B906-5D0D-5E42-9CE1-536D6E7C3D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26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FFE5C-0252-4EE1-A027-5BC7A374D10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9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Apprentices are members of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Apprentices must have a contract of employment that covers the duration of their programme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Apprentices cannot contribute to the cost of their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Apprentices must be allowed time to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Apprentices must be on programme for a minimum of 12 months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Employers (Mentors) must attend and contribute to the Apprentice Induction and agree the individual learning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This is a collaboration whereby BPN supports the Employer and the apprentice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9C47B-4932-4C24-9B9E-A2CB2B7C162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76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Apprenticeship elements: </a:t>
            </a:r>
          </a:p>
          <a:p>
            <a:r>
              <a:rPr lang="en-GB"/>
              <a:t>Standard – knowledge, skills and behaviours to be met </a:t>
            </a:r>
          </a:p>
          <a:p>
            <a:r>
              <a:rPr lang="en-GB"/>
              <a:t>Maths and English FS </a:t>
            </a:r>
          </a:p>
          <a:p>
            <a:r>
              <a:rPr lang="en-GB"/>
              <a:t>Off the job training </a:t>
            </a:r>
          </a:p>
          <a:p>
            <a:r>
              <a:rPr lang="en-GB"/>
              <a:t>Gateway – confirm ready for EPA </a:t>
            </a:r>
          </a:p>
          <a:p>
            <a:r>
              <a:rPr lang="en-GB"/>
              <a:t>EPA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4B906-5D0D-5E42-9CE1-536D6E7C3D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43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are partnered with a university who we can recommend for an online top up degree however we advise enquiring directly with universities on their entry requirements.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4B906-5D0D-5E42-9CE1-536D6E7C3D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6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4B906-5D0D-5E42-9CE1-536D6E7C3D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80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hlinkClick r:id="rId3"/>
              </a:rPr>
              <a:t>EYP L2 Apprenticeship</a:t>
            </a:r>
            <a:endParaRPr lang="en-GB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Curriculum plan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Bud build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Webinar booking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Learner journey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461E-EB4F-4A0F-9D8B-D584913A335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8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hlinkClick r:id="rId3"/>
              </a:rPr>
              <a:t>EYE L3 Apprenticeship</a:t>
            </a:r>
            <a:endParaRPr lang="en-GB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Curriculum plan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Bud build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Webinar booking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Learner journey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461E-EB4F-4A0F-9D8B-D584913A335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543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5461E-EB4F-4A0F-9D8B-D584913A335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174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/>
              <a:t>All employers will receive an induction as part of the first day of learning. They will also receive physical and electronic copies of the Employer Handbook and Programme Handbook.</a:t>
            </a:r>
          </a:p>
          <a:p>
            <a:endParaRPr lang="en-GB" sz="1200"/>
          </a:p>
          <a:p>
            <a:r>
              <a:rPr lang="en-GB" sz="1200"/>
              <a:t>Employer Engagement is essential for all Apprenticeships, employers need to be fully aware of their commitment to their apprentice and what they have agreed to, by signing the contracts:</a:t>
            </a:r>
          </a:p>
          <a:p>
            <a:endParaRPr lang="en-GB" sz="1200"/>
          </a:p>
          <a:p>
            <a:r>
              <a:rPr lang="en-GB" sz="1200"/>
              <a:t>Have a dedicated, allocated mentor for each apprentice who will;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/>
              <a:t>Be actively supportive &amp; involved, for example monitoring the apprentices Bud portfolio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/>
              <a:t>Participate in all face to face and preferably most remote Reviews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/>
              <a:t>Release the Apprentice for observations and reviews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/>
              <a:t>Plan time out of class for attending training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/>
              <a:t>Provide opportunities for L&amp;D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/>
              <a:t>Understand &amp; support OTJT </a:t>
            </a:r>
          </a:p>
          <a:p>
            <a:endParaRPr lang="en-GB" sz="1200"/>
          </a:p>
          <a:p>
            <a:r>
              <a:rPr lang="en-GB" sz="1200"/>
              <a:t>A candidate on a relevant higher-level apprenticeship can supervise a candidate on this programme.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4B906-5D0D-5E42-9CE1-536D6E7C3D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0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PN 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242AD2-1F7A-CF41-9807-9943658CA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41" y="3000"/>
            <a:ext cx="12181904" cy="6852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A2D40-424A-E74C-8D3F-A0C9C548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38940"/>
            <a:ext cx="4208585" cy="190758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D5E00-B1C6-A444-9D33-2D2ECDC69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5428"/>
            <a:ext cx="5214730" cy="7255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76D2E-33EE-6E44-80D8-28317681B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222" y="1688961"/>
            <a:ext cx="3428861" cy="34288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3384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96B61-84F4-6343-9FF1-6B80FB0C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57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35F3B-04BA-E848-90CB-4EBCA900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E7ACC-62A6-DD42-8C9F-85D327B1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4A210-5014-A140-85E1-C1A0D24C7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3932237" cy="3582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83B0F-E20F-D442-9304-C05A1070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73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5D19-9875-A248-A902-AA6BDF52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4AFC93-B6FB-414D-B6E8-505F7CC1A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9D053-0352-D147-8F46-E55C4EC7D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1858"/>
            <a:ext cx="3932237" cy="36571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B5A3F-80FC-7342-98DA-DCA523CB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285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5D19-9875-A248-A902-AA6BDF52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4AFC93-B6FB-414D-B6E8-505F7CC1A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9D053-0352-D147-8F46-E55C4EC7D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1858"/>
            <a:ext cx="3932237" cy="36571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B5A3F-80FC-7342-98DA-DCA523CB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40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ection Head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C50F9-CB28-0B4A-BDB8-C2496C5D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F4BAC3-88D6-9343-BB07-BC83CC7AD5C7}"/>
              </a:ext>
            </a:extLst>
          </p:cNvPr>
          <p:cNvSpPr/>
          <p:nvPr userDrawn="1"/>
        </p:nvSpPr>
        <p:spPr>
          <a:xfrm>
            <a:off x="2190010" y="-595634"/>
            <a:ext cx="7811980" cy="78119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15745-E28D-EF43-8DE0-59480316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557" y="958881"/>
            <a:ext cx="5358885" cy="4441021"/>
          </a:xfrm>
        </p:spPr>
        <p:txBody>
          <a:bodyPr anchor="ctr"/>
          <a:lstStyle>
            <a:lvl1pPr algn="ctr">
              <a:defRPr sz="4800" b="1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BAE1D-B9A6-1B43-A8F8-5F2B71C67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5281" y="5639187"/>
            <a:ext cx="6001436" cy="1082288"/>
          </a:xfr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55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BP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8CF4BAC3-88D6-9343-BB07-BC83CC7AD5C7}"/>
              </a:ext>
            </a:extLst>
          </p:cNvPr>
          <p:cNvSpPr/>
          <p:nvPr userDrawn="1"/>
        </p:nvSpPr>
        <p:spPr>
          <a:xfrm>
            <a:off x="4712677" y="583317"/>
            <a:ext cx="6753457" cy="675345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43A23D-E0D9-BE49-857A-2C29CAB9A9AE}"/>
              </a:ext>
            </a:extLst>
          </p:cNvPr>
          <p:cNvSpPr/>
          <p:nvPr userDrawn="1"/>
        </p:nvSpPr>
        <p:spPr>
          <a:xfrm>
            <a:off x="5856296" y="3606102"/>
            <a:ext cx="41848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>
                <a:solidFill>
                  <a:schemeClr val="bg1"/>
                </a:solidFill>
                <a:latin typeface="+mj-lt"/>
              </a:rPr>
              <a:t>Learn. Share. Grow.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9ECD3D-8BF5-B84C-B40D-E6FC04824C7F}"/>
              </a:ext>
            </a:extLst>
          </p:cNvPr>
          <p:cNvSpPr/>
          <p:nvPr userDrawn="1"/>
        </p:nvSpPr>
        <p:spPr>
          <a:xfrm>
            <a:off x="520481" y="6016013"/>
            <a:ext cx="2483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2000" b="1" err="1">
                <a:solidFill>
                  <a:schemeClr val="accent1"/>
                </a:solidFill>
                <a:latin typeface="+mn-lt"/>
              </a:rPr>
              <a:t>bestpracticenet.co.uk</a:t>
            </a:r>
            <a:endParaRPr lang="en-GB" sz="2000" b="1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23325-B078-184A-8ACF-D41A0628E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3934" y="356197"/>
            <a:ext cx="2499958" cy="132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1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P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242AD2-1F7A-CF41-9807-9943658CA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2094" y="-72189"/>
            <a:ext cx="12181904" cy="6852321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0CC292-52DE-D141-A3CC-9CBBE65CAC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4165" y="1698900"/>
            <a:ext cx="3418922" cy="341892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A2D40-424A-E74C-8D3F-A0C9C548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38940"/>
            <a:ext cx="4208585" cy="190758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D5E00-B1C6-A444-9D33-2D2ECDC69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5428"/>
            <a:ext cx="5214730" cy="7255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791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P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242AD2-1F7A-CF41-9807-9943658CA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41" y="3000"/>
            <a:ext cx="12181904" cy="6852321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0CC292-52DE-D141-A3CC-9CBBE65CAC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4165" y="1698900"/>
            <a:ext cx="3418922" cy="341892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A2D40-424A-E74C-8D3F-A0C9C548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38940"/>
            <a:ext cx="4208585" cy="190758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D5E00-B1C6-A444-9D33-2D2ECDC69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5428"/>
            <a:ext cx="5214730" cy="7255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593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PN OLP Slide 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242AD2-1F7A-CF41-9807-9943658CA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41" y="3000"/>
            <a:ext cx="12181904" cy="6852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A2D40-424A-E74C-8D3F-A0C9C548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3438940"/>
            <a:ext cx="4196862" cy="190758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D5E00-B1C6-A444-9D33-2D2ECDC69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5428"/>
            <a:ext cx="5214730" cy="7255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B5451-6F19-CE4C-9B03-DB7BE5F4A2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5889" y="1688400"/>
            <a:ext cx="3428861" cy="34288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409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PN OLP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242AD2-1F7A-CF41-9807-9943658CA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41" y="3000"/>
            <a:ext cx="12181904" cy="6852321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0CC292-52DE-D141-A3CC-9CBBE65CAC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4165" y="1698900"/>
            <a:ext cx="3418922" cy="341892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A2D40-424A-E74C-8D3F-A0C9C548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3438940"/>
            <a:ext cx="4196862" cy="190758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D5E00-B1C6-A444-9D33-2D2ECDC69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5428"/>
            <a:ext cx="5214730" cy="7255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451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35CD-D9AF-FE48-92E8-E5ABA6A6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72FDF-C308-6C4E-9ED4-5A1ED1BCD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F1AA5-638D-2C4E-B498-37655A56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68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5745-E28D-EF43-8DE0-59480316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1157"/>
            <a:ext cx="5358885" cy="2471352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BAE1D-B9A6-1B43-A8F8-5F2B71C67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6001436" cy="10822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C50F9-CB28-0B4A-BDB8-C2496C5D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F4BAC3-88D6-9343-BB07-BC83CC7AD5C7}"/>
              </a:ext>
            </a:extLst>
          </p:cNvPr>
          <p:cNvSpPr/>
          <p:nvPr userDrawn="1"/>
        </p:nvSpPr>
        <p:spPr>
          <a:xfrm>
            <a:off x="5356954" y="-558562"/>
            <a:ext cx="3548899" cy="35488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40202A5E-E8E6-3048-B100-AA61B03F8D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8464" y="1136822"/>
            <a:ext cx="5098526" cy="5098526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68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577B-D641-C641-8216-1040450CC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8305-3F01-1A4C-8593-C51C1B485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FFD0D-60D4-4F44-9E96-D68886BFF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2A422-7CF5-774A-8E77-16E3ADCC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1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0456-5749-FE41-83D7-01B9EDA1E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EA02E-8598-6D41-AFC9-7411FB86E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939F1-8785-AE42-A10E-7F60D7277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6585D-3EF0-F24E-A02F-03502763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EC5F3-4793-354A-BE0A-1F4199106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60170F-EB5F-5940-A370-ED378492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1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1DAF-3D5E-C748-B704-16E84442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68694-3AE4-3B4D-A729-D0F305DD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71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BCA18E-31A9-D94D-A34C-CAA65AAD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59B8E-C2FB-5C42-A944-83BAB4A5F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3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7A59D-B506-1548-8531-0B3A30949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4590" y="6356350"/>
            <a:ext cx="40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8C95C-3688-1A42-9BEF-F4465239C174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15F42A-BDD5-7549-9EFF-171C526E464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-654" y="5941410"/>
            <a:ext cx="1735669" cy="9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8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6" r:id="rId3"/>
    <p:sldLayoutId id="2147483663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FC4E90-84FE-5E6A-1DA7-1F08F483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D48F9-D45C-DD03-A403-7C3932903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24BE4-6FE6-1D23-3047-66E2FE2C7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C66FA-BEB0-B5EF-DF88-DD373A0B5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6A326-1A75-4597-AADE-3EA403A1FA06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A1E688-A5AD-DC39-20D9-4C4285200C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00" y="5529263"/>
            <a:ext cx="23145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6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instituteforapprenticeships.org/apprenticeship-standards/early-years-lead-practitioner-v1-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stpracticenet.co.uk/early-yea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instituteforapprenticeships.org/apprenticeship-standards/early-years-practitioner-v1-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instituteforapprenticeships.org/apprenticeship-standards/early-years-educator-in-revision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7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B32FB1-4F38-DB4F-8849-7A42E6654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8664" y="3891781"/>
            <a:ext cx="4208585" cy="1907589"/>
          </a:xfrm>
        </p:spPr>
        <p:txBody>
          <a:bodyPr>
            <a:normAutofit fontScale="90000"/>
          </a:bodyPr>
          <a:lstStyle/>
          <a:p>
            <a:r>
              <a:rPr lang="en-US"/>
              <a:t>Early Years Apprenticeships </a:t>
            </a:r>
            <a:br>
              <a:rPr lang="en-US"/>
            </a:br>
            <a:r>
              <a:rPr lang="en-US"/>
              <a:t>Information webinar</a:t>
            </a:r>
            <a:endParaRPr lang="en-GB"/>
          </a:p>
        </p:txBody>
      </p:sp>
      <p:pic>
        <p:nvPicPr>
          <p:cNvPr id="11" name="Picture Placeholder 10" descr="A person and a child playing with toys&#10;&#10;Description automatically generated">
            <a:extLst>
              <a:ext uri="{FF2B5EF4-FFF2-40B4-BE49-F238E27FC236}">
                <a16:creationId xmlns:a16="http://schemas.microsoft.com/office/drawing/2014/main" id="{5E92A59D-C736-5C00-F398-36EEC7CC90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87" b="9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35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C20E4-CB9F-28A9-4CE1-8D030EC0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182" y="123078"/>
            <a:ext cx="10515600" cy="1325563"/>
          </a:xfrm>
        </p:spPr>
        <p:txBody>
          <a:bodyPr/>
          <a:lstStyle/>
          <a:p>
            <a:r>
              <a:rPr lang="en-GB"/>
              <a:t>Early Years Lead Practitioner Level 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4A89A-2A57-8298-BDDC-4D695770E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7" y="1543237"/>
            <a:ext cx="5806966" cy="409326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j-lt"/>
              </a:rPr>
              <a:t>18 month </a:t>
            </a:r>
            <a:r>
              <a:rPr lang="en-US" sz="2800" err="1">
                <a:latin typeface="+mj-lt"/>
              </a:rPr>
              <a:t>programme</a:t>
            </a:r>
            <a:r>
              <a:rPr lang="en-US" sz="2800">
                <a:latin typeface="+mj-lt"/>
              </a:rPr>
              <a:t> + 6 months EPA (for full time learner – minimum duration 12 months)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j-lt"/>
              </a:rPr>
              <a:t>Designed for those in a leadership role in an EY setting 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j-lt"/>
              </a:rPr>
              <a:t>Functional skills </a:t>
            </a:r>
            <a:r>
              <a:rPr lang="en-US" sz="2800" err="1">
                <a:latin typeface="+mj-lt"/>
              </a:rPr>
              <a:t>maths</a:t>
            </a:r>
            <a:r>
              <a:rPr lang="en-US" sz="2800">
                <a:latin typeface="+mj-lt"/>
              </a:rPr>
              <a:t> and English L2</a:t>
            </a:r>
            <a:r>
              <a:rPr lang="en-US">
                <a:latin typeface="+mj-lt"/>
              </a:rPr>
              <a:t> </a:t>
            </a:r>
            <a:r>
              <a:rPr lang="en-US" sz="2300" b="1">
                <a:latin typeface="+mj-lt"/>
              </a:rPr>
              <a:t>(mandatory for 16-18 year olds)</a:t>
            </a:r>
            <a:endParaRPr lang="en-US" sz="2800">
              <a:latin typeface="+mj-lt"/>
              <a:ea typeface="Calibri Light"/>
              <a:cs typeface="Calibri Ligh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Delivered in cohorts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j-lt"/>
              </a:rPr>
              <a:t>19 online sessions including leadership practice, the unique child, implementation of legislation and guidance and learning and development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Fully </a:t>
            </a:r>
            <a:r>
              <a:rPr lang="en-US" err="1">
                <a:latin typeface="+mj-lt"/>
              </a:rPr>
              <a:t>recognised</a:t>
            </a:r>
            <a:r>
              <a:rPr lang="en-US">
                <a:latin typeface="+mj-lt"/>
              </a:rPr>
              <a:t> qualification in line with the EYFS </a:t>
            </a:r>
            <a:endParaRPr lang="en-GB"/>
          </a:p>
          <a:p>
            <a:endParaRPr lang="en-GB"/>
          </a:p>
        </p:txBody>
      </p:sp>
      <p:pic>
        <p:nvPicPr>
          <p:cNvPr id="1026" name="Picture 2" descr="Free Woman Reading A Book To The Children Stock Photo">
            <a:extLst>
              <a:ext uri="{FF2B5EF4-FFF2-40B4-BE49-F238E27FC236}">
                <a16:creationId xmlns:a16="http://schemas.microsoft.com/office/drawing/2014/main" id="{CEEBE1C2-2E86-CF37-C8B9-BAFB4DF08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31" y="2287376"/>
            <a:ext cx="4082144" cy="2721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02FBFB-8D0D-3AF3-C81D-E3B50736B60F}"/>
              </a:ext>
            </a:extLst>
          </p:cNvPr>
          <p:cNvSpPr txBox="1"/>
          <p:nvPr/>
        </p:nvSpPr>
        <p:spPr>
          <a:xfrm>
            <a:off x="4838043" y="5918886"/>
            <a:ext cx="6097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4"/>
              </a:rPr>
              <a:t>https://www.instituteforapprenticeships.org/apprenticeship-standards/early-years-lead-practitioner-v1-0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22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E8E93-6C99-2207-36C7-5E3343AA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92" y="204869"/>
            <a:ext cx="5732282" cy="1325563"/>
          </a:xfrm>
        </p:spPr>
        <p:txBody>
          <a:bodyPr/>
          <a:lstStyle/>
          <a:p>
            <a:r>
              <a:rPr lang="en-GB" b="1"/>
              <a:t>Employer requirements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DB3AE890-CD0D-67A8-8018-6620FF8F3CA9}"/>
              </a:ext>
            </a:extLst>
          </p:cNvPr>
          <p:cNvSpPr/>
          <p:nvPr/>
        </p:nvSpPr>
        <p:spPr>
          <a:xfrm>
            <a:off x="1129644" y="1764384"/>
            <a:ext cx="2828041" cy="1769882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+mj-lt"/>
              </a:rPr>
              <a:t>Attend learner reviews 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A14257F6-3E29-37C8-EEB7-99051B0CC779}"/>
              </a:ext>
            </a:extLst>
          </p:cNvPr>
          <p:cNvSpPr/>
          <p:nvPr/>
        </p:nvSpPr>
        <p:spPr>
          <a:xfrm>
            <a:off x="1218414" y="4150884"/>
            <a:ext cx="2828041" cy="1769882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+mj-lt"/>
              </a:rPr>
              <a:t>Provide your apprentice with a mentor 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36E3A21B-2D76-F620-7051-969B43A999FA}"/>
              </a:ext>
            </a:extLst>
          </p:cNvPr>
          <p:cNvSpPr/>
          <p:nvPr/>
        </p:nvSpPr>
        <p:spPr>
          <a:xfrm>
            <a:off x="7938154" y="1659118"/>
            <a:ext cx="2828041" cy="1769882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+mj-lt"/>
              </a:rPr>
              <a:t>Provide apprentice with 20% off the job training 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CE3A685E-BC9B-DED7-E8CD-99DC7221666B}"/>
              </a:ext>
            </a:extLst>
          </p:cNvPr>
          <p:cNvSpPr/>
          <p:nvPr/>
        </p:nvSpPr>
        <p:spPr>
          <a:xfrm>
            <a:off x="7938154" y="4045077"/>
            <a:ext cx="3035432" cy="1875689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+mj-lt"/>
              </a:rPr>
              <a:t>Provide apprentices with opportunities to develop their knowledge, skills and behaviours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9E4A2F59-9047-CEEE-B9EF-5A763C6D4214}"/>
              </a:ext>
            </a:extLst>
          </p:cNvPr>
          <p:cNvSpPr/>
          <p:nvPr/>
        </p:nvSpPr>
        <p:spPr>
          <a:xfrm>
            <a:off x="4540577" y="4110182"/>
            <a:ext cx="2828041" cy="1769882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+mj-lt"/>
              </a:rPr>
              <a:t>Provide regular support, feedback and guidance to the apprentice 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44AE2B4B-D5C7-7D1E-488C-A36755DE84DE}"/>
              </a:ext>
            </a:extLst>
          </p:cNvPr>
          <p:cNvSpPr/>
          <p:nvPr/>
        </p:nvSpPr>
        <p:spPr>
          <a:xfrm>
            <a:off x="4527221" y="1594775"/>
            <a:ext cx="2828041" cy="1769882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Allow time for apprentices to attend monthly webinars </a:t>
            </a:r>
          </a:p>
        </p:txBody>
      </p:sp>
    </p:spTree>
    <p:extLst>
      <p:ext uri="{BB962C8B-B14F-4D97-AF65-F5344CB8AC3E}">
        <p14:creationId xmlns:p14="http://schemas.microsoft.com/office/powerpoint/2010/main" val="2189127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EFB89-358F-4A5B-8D80-50814BB3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537" y="286476"/>
            <a:ext cx="9839325" cy="868121"/>
          </a:xfrm>
        </p:spPr>
        <p:txBody>
          <a:bodyPr/>
          <a:lstStyle/>
          <a:p>
            <a:pPr algn="ctr"/>
            <a:r>
              <a:rPr lang="en-US" b="1">
                <a:latin typeface="+mn-lt"/>
              </a:rPr>
              <a:t>What is Off the Job Training?</a:t>
            </a:r>
            <a:endParaRPr lang="en-GB" b="1">
              <a:latin typeface="+mn-lt"/>
            </a:endParaRPr>
          </a:p>
        </p:txBody>
      </p:sp>
      <p:pic>
        <p:nvPicPr>
          <p:cNvPr id="7" name="Content Placeholder 6" descr="Chart, diagram, bubble chart&#10;&#10;Description automatically generated">
            <a:extLst>
              <a:ext uri="{FF2B5EF4-FFF2-40B4-BE49-F238E27FC236}">
                <a16:creationId xmlns:a16="http://schemas.microsoft.com/office/drawing/2014/main" id="{2628E901-20DB-42AF-B446-E3CF79E28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1819" y="1154597"/>
            <a:ext cx="7948361" cy="5703403"/>
          </a:xfrm>
        </p:spPr>
      </p:pic>
    </p:spTree>
    <p:extLst>
      <p:ext uri="{BB962C8B-B14F-4D97-AF65-F5344CB8AC3E}">
        <p14:creationId xmlns:p14="http://schemas.microsoft.com/office/powerpoint/2010/main" val="22827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CAA6-37B5-B012-0394-37051599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88" y="484094"/>
            <a:ext cx="10461812" cy="1438836"/>
          </a:xfrm>
        </p:spPr>
        <p:txBody>
          <a:bodyPr>
            <a:normAutofit/>
          </a:bodyPr>
          <a:lstStyle/>
          <a:p>
            <a:r>
              <a:rPr lang="en-GB" b="1" dirty="0"/>
              <a:t>Funding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90405-4C16-61C1-A25A-CDAEBA16E9AE}"/>
              </a:ext>
            </a:extLst>
          </p:cNvPr>
          <p:cNvSpPr txBox="1"/>
          <p:nvPr/>
        </p:nvSpPr>
        <p:spPr>
          <a:xfrm>
            <a:off x="304252" y="1765378"/>
            <a:ext cx="3053627" cy="3856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Early Years Practitioner L2 - £4000 </a:t>
            </a:r>
          </a:p>
          <a:p>
            <a:endParaRPr lang="en-GB" sz="2000" b="1" dirty="0"/>
          </a:p>
          <a:p>
            <a:r>
              <a:rPr lang="en-GB" sz="2000" b="1" dirty="0"/>
              <a:t>Early Years Educator L3 - £7000 </a:t>
            </a:r>
          </a:p>
          <a:p>
            <a:endParaRPr lang="en-GB" sz="2000" b="1" dirty="0"/>
          </a:p>
          <a:p>
            <a:r>
              <a:rPr lang="en-GB" sz="2000" b="1" dirty="0"/>
              <a:t>Early Years Lead Practitioner L5 - £8000</a:t>
            </a:r>
          </a:p>
          <a:p>
            <a:endParaRPr lang="en-GB" sz="2000" b="1" dirty="0"/>
          </a:p>
          <a:p>
            <a:endParaRPr lang="en-GB" sz="2000" b="1" dirty="0"/>
          </a:p>
          <a:p>
            <a:r>
              <a:rPr lang="en-GB" sz="2000" b="1" dirty="0">
                <a:solidFill>
                  <a:srgbClr val="D01B71"/>
                </a:solidFill>
              </a:rPr>
              <a:t>Maximum employer contribution: £400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76E91-43C9-EAAE-C446-83F0DAD12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266" y="136486"/>
            <a:ext cx="3858163" cy="4115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6157C5-005F-2054-FBA9-3F7D3A0B5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673" y="308812"/>
            <a:ext cx="3185465" cy="3770721"/>
          </a:xfrm>
          <a:prstGeom prst="rect">
            <a:avLst/>
          </a:prstGeom>
        </p:spPr>
      </p:pic>
      <p:sp>
        <p:nvSpPr>
          <p:cNvPr id="11" name="Flowchart: Alternative Process 10">
            <a:extLst>
              <a:ext uri="{FF2B5EF4-FFF2-40B4-BE49-F238E27FC236}">
                <a16:creationId xmlns:a16="http://schemas.microsoft.com/office/drawing/2014/main" id="{C9CD45DB-04CB-0A41-D495-6DBA0D290902}"/>
              </a:ext>
            </a:extLst>
          </p:cNvPr>
          <p:cNvSpPr/>
          <p:nvPr/>
        </p:nvSpPr>
        <p:spPr>
          <a:xfrm>
            <a:off x="3709673" y="4663827"/>
            <a:ext cx="6858420" cy="1653415"/>
          </a:xfrm>
          <a:prstGeom prst="flowChartAlternateProcess">
            <a:avLst/>
          </a:prstGeom>
          <a:noFill/>
          <a:ln w="38100">
            <a:solidFill>
              <a:srgbClr val="D01B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If your setting has fewer than 50 employees: </a:t>
            </a:r>
            <a:r>
              <a:rPr lang="en-GB" dirty="0">
                <a:solidFill>
                  <a:schemeClr val="tx1"/>
                </a:solidFill>
              </a:rPr>
              <a:t>You will receive 100% of the funding where the apprentice is 16-21 years old or is between 22 and 24 years old and has an education, health and care plan.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Employers and training providers will both receive an additional £1000 where the apprentice is between 16 and 18 years old.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593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2D3741E7-0EED-9D31-D8D8-F7AEFDE50F79}"/>
              </a:ext>
            </a:extLst>
          </p:cNvPr>
          <p:cNvSpPr/>
          <p:nvPr/>
        </p:nvSpPr>
        <p:spPr>
          <a:xfrm>
            <a:off x="5759231" y="1648474"/>
            <a:ext cx="3442445" cy="3357922"/>
          </a:xfrm>
          <a:prstGeom prst="ellipse">
            <a:avLst/>
          </a:prstGeom>
          <a:solidFill>
            <a:srgbClr val="7600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DC32AB-452A-0A8C-028E-48A9FF20E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696" y="2417212"/>
            <a:ext cx="4208585" cy="910223"/>
          </a:xfrm>
        </p:spPr>
        <p:txBody>
          <a:bodyPr/>
          <a:lstStyle/>
          <a:p>
            <a:r>
              <a:rPr lang="en-GB" b="1">
                <a:latin typeface="Arial"/>
                <a:cs typeface="Arial"/>
              </a:rPr>
              <a:t>Next steps</a:t>
            </a:r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08ADD5-3605-F68C-F4D1-6D183D038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055" y="3940492"/>
            <a:ext cx="4831945" cy="25380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/>
              <a:t>How do I apply? </a:t>
            </a:r>
          </a:p>
          <a:p>
            <a:r>
              <a:rPr lang="en-GB"/>
              <a:t>Applications can be made through our website:</a:t>
            </a:r>
          </a:p>
          <a:p>
            <a:r>
              <a:rPr lang="en-GB">
                <a:solidFill>
                  <a:srgbClr val="D01B71"/>
                </a:solidFill>
                <a:cs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https://www.bestpracticenet.co.uk/early-years</a:t>
            </a:r>
            <a:r>
              <a:rPr lang="en-GB">
                <a:solidFill>
                  <a:srgbClr val="D01B71"/>
                </a:solidFill>
                <a:cs typeface="Calibri" panose="020F0502020204030204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76206E-B365-E153-AE90-057DEFC0DE68}"/>
              </a:ext>
            </a:extLst>
          </p:cNvPr>
          <p:cNvSpPr txBox="1"/>
          <p:nvPr/>
        </p:nvSpPr>
        <p:spPr>
          <a:xfrm>
            <a:off x="6385480" y="2041326"/>
            <a:ext cx="2189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 questions? </a:t>
            </a:r>
          </a:p>
        </p:txBody>
      </p:sp>
      <p:pic>
        <p:nvPicPr>
          <p:cNvPr id="13" name="Graphic 12" descr="Chat outline">
            <a:extLst>
              <a:ext uri="{FF2B5EF4-FFF2-40B4-BE49-F238E27FC236}">
                <a16:creationId xmlns:a16="http://schemas.microsoft.com/office/drawing/2014/main" id="{1EB5C8E2-689A-7AF2-B544-CAD54FEE6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1327" y="2629271"/>
            <a:ext cx="2037550" cy="20192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993A4C-6D69-D172-7EB8-1D3AAE87F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3268" y="187064"/>
            <a:ext cx="2076557" cy="19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7A4A-4169-8B0F-7870-C680F96F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258" y="348865"/>
            <a:ext cx="2512246" cy="877729"/>
          </a:xfrm>
        </p:spPr>
        <p:txBody>
          <a:bodyPr anchor="ctr">
            <a:normAutofit/>
          </a:bodyPr>
          <a:lstStyle/>
          <a:p>
            <a:r>
              <a:rPr lang="en-GB" sz="4000" b="1"/>
              <a:t>Welcome!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B1C5B-6BC1-F497-3F82-8B0FA7616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111" y="1605732"/>
            <a:ext cx="3914339" cy="204663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1"/>
                </a:solidFill>
              </a:rPr>
              <a:t>This session is designed to inform you about the early years apprenticeships from level 2-5.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72135FC-557D-D839-7A82-620A034DF98E}"/>
              </a:ext>
            </a:extLst>
          </p:cNvPr>
          <p:cNvSpPr/>
          <p:nvPr/>
        </p:nvSpPr>
        <p:spPr>
          <a:xfrm>
            <a:off x="1168924" y="4100660"/>
            <a:ext cx="2884602" cy="1414021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+mj-lt"/>
              </a:rPr>
              <a:t>What do you hope to get out of this session?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2AF0F1-B69B-597A-567B-B548DB1BC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863" y="1660443"/>
            <a:ext cx="5377226" cy="3983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094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EFB89-358F-4A5B-8D80-50814BB3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46" y="776855"/>
            <a:ext cx="5358885" cy="2471352"/>
          </a:xfrm>
        </p:spPr>
        <p:txBody>
          <a:bodyPr anchor="b">
            <a:normAutofit/>
          </a:bodyPr>
          <a:lstStyle/>
          <a:p>
            <a:r>
              <a:rPr lang="en-US" b="1"/>
              <a:t>What is an apprenticeship?</a:t>
            </a:r>
            <a:endParaRPr lang="en-GB" b="1"/>
          </a:p>
        </p:txBody>
      </p:sp>
      <p:pic>
        <p:nvPicPr>
          <p:cNvPr id="1026" name="Picture 2" descr="Free Question Marks on Paper Crafts Stock Photo">
            <a:extLst>
              <a:ext uri="{FF2B5EF4-FFF2-40B4-BE49-F238E27FC236}">
                <a16:creationId xmlns:a16="http://schemas.microsoft.com/office/drawing/2014/main" id="{BEC4094A-696B-39C5-9B74-E40B8A8E2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0" r="19712" b="2"/>
          <a:stretch/>
        </p:blipFill>
        <p:spPr bwMode="auto">
          <a:xfrm>
            <a:off x="6720593" y="879737"/>
            <a:ext cx="5098526" cy="5098526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8DF46A-A3D0-9644-182C-A5FAE725D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083" y="5735007"/>
            <a:ext cx="2886917" cy="9139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E935A-6E04-325B-812B-7B839D66A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157" y="4388573"/>
            <a:ext cx="6001436" cy="1082288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  <a:latin typeface="+mj-lt"/>
              </a:rPr>
              <a:t>An apprenticeship is a learning programme that allows learners to learn while they earn. </a:t>
            </a:r>
          </a:p>
        </p:txBody>
      </p:sp>
    </p:spTree>
    <p:extLst>
      <p:ext uri="{BB962C8B-B14F-4D97-AF65-F5344CB8AC3E}">
        <p14:creationId xmlns:p14="http://schemas.microsoft.com/office/powerpoint/2010/main" val="20477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EF92B-4BB9-0A9E-9A36-AB84D791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161" y="0"/>
            <a:ext cx="10515600" cy="1325563"/>
          </a:xfrm>
        </p:spPr>
        <p:txBody>
          <a:bodyPr/>
          <a:lstStyle/>
          <a:p>
            <a:r>
              <a:rPr lang="en-GB"/>
              <a:t>What is an apprenticeship made up of?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C305B8-542A-35DA-DC5E-B77192CF7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834680"/>
              </p:ext>
            </p:extLst>
          </p:nvPr>
        </p:nvGraphicFramePr>
        <p:xfrm>
          <a:off x="2776718" y="1178736"/>
          <a:ext cx="7121427" cy="5108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013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95A3E-8FC5-5A6E-5176-BDCEB190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What are the benefits of our early years apprenticeships?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6A43B6-9681-0ABB-7E9B-A158FA3A405E}"/>
              </a:ext>
            </a:extLst>
          </p:cNvPr>
          <p:cNvSpPr txBox="1"/>
          <p:nvPr/>
        </p:nvSpPr>
        <p:spPr>
          <a:xfrm>
            <a:off x="5111430" y="1890932"/>
            <a:ext cx="69533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+mj-lt"/>
              </a:rPr>
              <a:t>Support development of practitioners to help them to excel in their role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+mj-lt"/>
              </a:rPr>
              <a:t>Allows apprentices to apply theoretical learning into practice in the workplace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+mj-lt"/>
              </a:rPr>
              <a:t>Provides a fully recognised qualification in line with the EYFS requirements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+mj-lt"/>
              </a:rPr>
              <a:t>Offers a route into higher education whilst working and gaining practical experience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+mj-lt"/>
              </a:rPr>
              <a:t>Develops confidence, communication skills and supports wider learning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latin typeface="+mj-lt"/>
              </a:rPr>
              <a:t>Opportunity to gain a fully funded qualification (95% government funded)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4" name="Picture 2" descr="Speech bubble with question mark">
            <a:extLst>
              <a:ext uri="{FF2B5EF4-FFF2-40B4-BE49-F238E27FC236}">
                <a16:creationId xmlns:a16="http://schemas.microsoft.com/office/drawing/2014/main" id="{89826898-7546-78F0-C759-7BBEA1EB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3" y="2330165"/>
            <a:ext cx="4225656" cy="2814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86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78102-DAD1-766F-9001-0B425691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166" y="483066"/>
            <a:ext cx="8525933" cy="1325563"/>
          </a:xfrm>
        </p:spPr>
        <p:txBody>
          <a:bodyPr>
            <a:noAutofit/>
          </a:bodyPr>
          <a:lstStyle/>
          <a:p>
            <a:pPr algn="ctr"/>
            <a:r>
              <a:rPr lang="en-GB" sz="5000" b="1"/>
              <a:t>Early years apprenticeships – progression route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502822A-6687-F7F7-F7BF-3422ABE0C7CD}"/>
              </a:ext>
            </a:extLst>
          </p:cNvPr>
          <p:cNvSpPr/>
          <p:nvPr/>
        </p:nvSpPr>
        <p:spPr>
          <a:xfrm>
            <a:off x="2135363" y="3697619"/>
            <a:ext cx="276294" cy="3223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40BDF7-74B2-E3FD-33CC-184E95FE28AC}"/>
              </a:ext>
            </a:extLst>
          </p:cNvPr>
          <p:cNvSpPr/>
          <p:nvPr/>
        </p:nvSpPr>
        <p:spPr>
          <a:xfrm>
            <a:off x="87148" y="2460328"/>
            <a:ext cx="1894187" cy="2474582"/>
          </a:xfrm>
          <a:prstGeom prst="round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+mj-lt"/>
              </a:rPr>
              <a:t>Early Years Practitioner level 2 apprenticeship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652CC9-18DA-9C63-1DC7-854328C7C1A2}"/>
              </a:ext>
            </a:extLst>
          </p:cNvPr>
          <p:cNvSpPr/>
          <p:nvPr/>
        </p:nvSpPr>
        <p:spPr>
          <a:xfrm>
            <a:off x="2548572" y="2520630"/>
            <a:ext cx="1894187" cy="2474582"/>
          </a:xfrm>
          <a:prstGeom prst="roundRect">
            <a:avLst/>
          </a:prstGeom>
          <a:solidFill>
            <a:srgbClr val="D01B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+mj-lt"/>
              </a:rPr>
              <a:t>Early Years Educator level 3 apprenticeship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65BC26C-2BC7-FE0B-9D2B-606166A1298D}"/>
              </a:ext>
            </a:extLst>
          </p:cNvPr>
          <p:cNvSpPr/>
          <p:nvPr/>
        </p:nvSpPr>
        <p:spPr>
          <a:xfrm>
            <a:off x="4596787" y="3757920"/>
            <a:ext cx="276294" cy="3223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B421D6-1634-75C5-B8E9-DA164F8353F0}"/>
              </a:ext>
            </a:extLst>
          </p:cNvPr>
          <p:cNvSpPr/>
          <p:nvPr/>
        </p:nvSpPr>
        <p:spPr>
          <a:xfrm>
            <a:off x="5009996" y="2520630"/>
            <a:ext cx="1894187" cy="2474582"/>
          </a:xfrm>
          <a:prstGeom prst="round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+mj-lt"/>
              </a:rPr>
              <a:t>Early Years Lead Practitioner level 5 apprenticeship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A30EEE5-7D33-594D-A2F1-97501AFE1F1B}"/>
              </a:ext>
            </a:extLst>
          </p:cNvPr>
          <p:cNvSpPr/>
          <p:nvPr/>
        </p:nvSpPr>
        <p:spPr>
          <a:xfrm>
            <a:off x="7151620" y="3757919"/>
            <a:ext cx="276294" cy="3223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9F84AAD-314F-D707-452F-FBF5BD2B7781}"/>
              </a:ext>
            </a:extLst>
          </p:cNvPr>
          <p:cNvSpPr/>
          <p:nvPr/>
        </p:nvSpPr>
        <p:spPr>
          <a:xfrm>
            <a:off x="7609802" y="2520630"/>
            <a:ext cx="1894187" cy="2474582"/>
          </a:xfrm>
          <a:prstGeom prst="roundRect">
            <a:avLst/>
          </a:prstGeom>
          <a:solidFill>
            <a:srgbClr val="D01B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+mj-lt"/>
              </a:rPr>
              <a:t>Top up degree in early years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33398F3-5395-BADF-F82A-240E506E9E0F}"/>
              </a:ext>
            </a:extLst>
          </p:cNvPr>
          <p:cNvSpPr/>
          <p:nvPr/>
        </p:nvSpPr>
        <p:spPr>
          <a:xfrm>
            <a:off x="9702303" y="3731060"/>
            <a:ext cx="276294" cy="3223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D4D1081-00D0-64AA-3E19-7C0262B19DAD}"/>
              </a:ext>
            </a:extLst>
          </p:cNvPr>
          <p:cNvSpPr/>
          <p:nvPr/>
        </p:nvSpPr>
        <p:spPr>
          <a:xfrm>
            <a:off x="10176911" y="2520630"/>
            <a:ext cx="1894187" cy="2474582"/>
          </a:xfrm>
          <a:prstGeom prst="round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 Years Initial Teacher Training (EYITT) </a:t>
            </a:r>
          </a:p>
        </p:txBody>
      </p:sp>
    </p:spTree>
    <p:extLst>
      <p:ext uri="{BB962C8B-B14F-4D97-AF65-F5344CB8AC3E}">
        <p14:creationId xmlns:p14="http://schemas.microsoft.com/office/powerpoint/2010/main" val="306507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7DDC5-1345-4E1D-B865-79BC32EF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Our Delivery Plan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EA58B72-642E-4C1B-B5CF-B707DE045F9D}"/>
              </a:ext>
            </a:extLst>
          </p:cNvPr>
          <p:cNvGraphicFramePr/>
          <p:nvPr/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A354B0-6F60-2F84-6D38-1FD4718E297E}"/>
              </a:ext>
            </a:extLst>
          </p:cNvPr>
          <p:cNvSpPr txBox="1"/>
          <p:nvPr/>
        </p:nvSpPr>
        <p:spPr>
          <a:xfrm>
            <a:off x="5743787" y="2655147"/>
            <a:ext cx="1652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+mj-lt"/>
              </a:rPr>
              <a:t>Progress reviews every 6 weeks </a:t>
            </a:r>
          </a:p>
        </p:txBody>
      </p:sp>
    </p:spTree>
    <p:extLst>
      <p:ext uri="{BB962C8B-B14F-4D97-AF65-F5344CB8AC3E}">
        <p14:creationId xmlns:p14="http://schemas.microsoft.com/office/powerpoint/2010/main" val="303600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0B084-7EA7-F404-11F6-145775EC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269" y="-61306"/>
            <a:ext cx="10515600" cy="1325563"/>
          </a:xfrm>
        </p:spPr>
        <p:txBody>
          <a:bodyPr/>
          <a:lstStyle/>
          <a:p>
            <a:r>
              <a:rPr lang="en-GB"/>
              <a:t>EYP L2</a:t>
            </a:r>
          </a:p>
        </p:txBody>
      </p:sp>
      <p:pic>
        <p:nvPicPr>
          <p:cNvPr id="4" name="Picture 2" descr="Free Children Painting With Water Color Stock Photo">
            <a:extLst>
              <a:ext uri="{FF2B5EF4-FFF2-40B4-BE49-F238E27FC236}">
                <a16:creationId xmlns:a16="http://schemas.microsoft.com/office/drawing/2014/main" id="{5381EED8-8B20-F527-75F4-D55EE31B8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9" r="14408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54B07C-553C-4B74-870C-16AA39817267}"/>
              </a:ext>
            </a:extLst>
          </p:cNvPr>
          <p:cNvSpPr txBox="1">
            <a:spLocks/>
          </p:cNvSpPr>
          <p:nvPr/>
        </p:nvSpPr>
        <p:spPr>
          <a:xfrm>
            <a:off x="233385" y="1243515"/>
            <a:ext cx="4864101" cy="48695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b="1"/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13 month </a:t>
            </a:r>
            <a:r>
              <a:rPr lang="en-US" err="1">
                <a:latin typeface="+mj-lt"/>
              </a:rPr>
              <a:t>programme</a:t>
            </a:r>
            <a:r>
              <a:rPr lang="en-US">
                <a:latin typeface="+mj-lt"/>
              </a:rPr>
              <a:t> + 3 months EPA (for full time learner) 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Functional skills </a:t>
            </a:r>
            <a:r>
              <a:rPr lang="en-US" err="1">
                <a:latin typeface="+mj-lt"/>
              </a:rPr>
              <a:t>maths</a:t>
            </a:r>
            <a:r>
              <a:rPr lang="en-US">
                <a:latin typeface="+mj-lt"/>
              </a:rPr>
              <a:t> and English L1 required if apprentice does not already have equivalent qualifications </a:t>
            </a:r>
            <a:r>
              <a:rPr lang="en-US" b="1">
                <a:latin typeface="+mj-lt"/>
              </a:rPr>
              <a:t>(mandatory for 16-18 year olds)</a:t>
            </a:r>
            <a:endParaRPr lang="en-US" b="1">
              <a:latin typeface="+mj-lt"/>
              <a:ea typeface="Calibri Light"/>
              <a:cs typeface="Calibri Light"/>
            </a:endParaRP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L2 NQUAL diploma – Early Years Practitioner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Ideal for learners who are new to an early years setting/the workplace or not quite ready for level 3 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Consists of 9 core modules, including child development, health and safety, safeguarding and purposeful play &amp; assessment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EPA methods: multiple choice test and a professional discussion underpinned by a portfolio of evidence </a:t>
            </a:r>
          </a:p>
          <a:p>
            <a:endParaRPr lang="en-GB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ABA6C6-9912-E0E2-6985-8185A6243F38}"/>
              </a:ext>
            </a:extLst>
          </p:cNvPr>
          <p:cNvSpPr txBox="1"/>
          <p:nvPr/>
        </p:nvSpPr>
        <p:spPr>
          <a:xfrm>
            <a:off x="2074273" y="5920466"/>
            <a:ext cx="3476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hlinkClick r:id="rId4"/>
              </a:rPr>
              <a:t>https://www.instituteforapprenticeships.org/apprenticeship-standards/early-years-practitioner-v1-0</a:t>
            </a:r>
            <a:r>
              <a:rPr lang="en-GB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882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ECD4-8A92-7F49-9961-4C73C330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720" y="130509"/>
            <a:ext cx="10515600" cy="1325563"/>
          </a:xfrm>
        </p:spPr>
        <p:txBody>
          <a:bodyPr/>
          <a:lstStyle/>
          <a:p>
            <a:r>
              <a:rPr lang="en-GB"/>
              <a:t>Early Years Educator L3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6048D-EB2E-16E6-4383-D7D2643B9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310" y="1165254"/>
            <a:ext cx="6507718" cy="473384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600" b="1">
              <a:latin typeface="+mj-l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>
                <a:latin typeface="+mj-lt"/>
              </a:rPr>
              <a:t>15 month </a:t>
            </a:r>
            <a:r>
              <a:rPr lang="en-US" sz="2300" err="1">
                <a:latin typeface="+mj-lt"/>
              </a:rPr>
              <a:t>programme</a:t>
            </a:r>
            <a:r>
              <a:rPr lang="en-US" sz="2300">
                <a:latin typeface="+mj-lt"/>
              </a:rPr>
              <a:t> + 3 months EPA (for full time learner – minimum duration 12 months)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>
                <a:latin typeface="+mj-lt"/>
              </a:rPr>
              <a:t>Fully </a:t>
            </a:r>
            <a:r>
              <a:rPr lang="en-US" sz="2300" err="1">
                <a:latin typeface="+mj-lt"/>
              </a:rPr>
              <a:t>recognised</a:t>
            </a:r>
            <a:r>
              <a:rPr lang="en-US" sz="2300">
                <a:latin typeface="+mj-lt"/>
              </a:rPr>
              <a:t> and supports meeting ratio requirements for EYE L3 in an EY setting 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>
                <a:latin typeface="+mj-lt"/>
              </a:rPr>
              <a:t>Functional skills </a:t>
            </a:r>
            <a:r>
              <a:rPr lang="en-US" sz="2300" err="1">
                <a:latin typeface="+mj-lt"/>
              </a:rPr>
              <a:t>maths</a:t>
            </a:r>
            <a:r>
              <a:rPr lang="en-US" sz="2300">
                <a:latin typeface="+mj-lt"/>
              </a:rPr>
              <a:t> and English L2 </a:t>
            </a:r>
            <a:r>
              <a:rPr lang="en-US" sz="2100" b="1">
                <a:latin typeface="+mj-lt"/>
              </a:rPr>
              <a:t>(mandatory for 16-18 year olds)</a:t>
            </a:r>
            <a:endParaRPr lang="en-US" sz="2100" b="1">
              <a:latin typeface="+mj-lt"/>
              <a:ea typeface="Calibri Light"/>
              <a:cs typeface="Calibri Ligh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>
                <a:latin typeface="+mj-lt"/>
              </a:rPr>
              <a:t>Learners will need to complete </a:t>
            </a:r>
            <a:r>
              <a:rPr lang="en-US" sz="2300" err="1">
                <a:latin typeface="+mj-lt"/>
              </a:rPr>
              <a:t>paediatric</a:t>
            </a:r>
            <a:r>
              <a:rPr lang="en-US" sz="2300">
                <a:latin typeface="+mj-lt"/>
              </a:rPr>
              <a:t> first aid and submit their certificate as part of their apprenticeship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>
                <a:latin typeface="+mj-lt"/>
              </a:rPr>
              <a:t>Consists of 11 modules + end point assessment preparation – including safeguarding, H&amp;S, child development, a unique child, enabling environments and teaching, learning &amp; assessment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>
                <a:latin typeface="+mj-lt"/>
              </a:rPr>
              <a:t>End point assessment methods – observation and questioning, professional discussion and portfolio of evidence</a:t>
            </a:r>
          </a:p>
          <a:p>
            <a:endParaRPr lang="en-GB"/>
          </a:p>
        </p:txBody>
      </p:sp>
      <p:pic>
        <p:nvPicPr>
          <p:cNvPr id="4" name="Picture 3" descr="A group of wooden blocks&#10;&#10;Description automatically generated">
            <a:extLst>
              <a:ext uri="{FF2B5EF4-FFF2-40B4-BE49-F238E27FC236}">
                <a16:creationId xmlns:a16="http://schemas.microsoft.com/office/drawing/2014/main" id="{0A9274A3-3FD2-23BF-7EB7-45F3D5083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87" r="2645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808C4-A0EB-B6B0-641B-CD7337C38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9037" y="221801"/>
            <a:ext cx="1880991" cy="852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C066EF-0DD3-D437-6F2A-90631C0D349C}"/>
              </a:ext>
            </a:extLst>
          </p:cNvPr>
          <p:cNvSpPr txBox="1"/>
          <p:nvPr/>
        </p:nvSpPr>
        <p:spPr>
          <a:xfrm>
            <a:off x="4657345" y="5990385"/>
            <a:ext cx="7788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5"/>
              </a:rPr>
              <a:t>https://www.instituteforapprenticeships.org/apprenticeship-standards/early-years-educator-in-revision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570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BPN-OLP">
      <a:dk1>
        <a:srgbClr val="000000"/>
      </a:dk1>
      <a:lt1>
        <a:srgbClr val="FFFFFF"/>
      </a:lt1>
      <a:dk2>
        <a:srgbClr val="002855"/>
      </a:dk2>
      <a:lt2>
        <a:srgbClr val="D9D9D6"/>
      </a:lt2>
      <a:accent1>
        <a:srgbClr val="CE0F69"/>
      </a:accent1>
      <a:accent2>
        <a:srgbClr val="002855"/>
      </a:accent2>
      <a:accent3>
        <a:srgbClr val="0085CA"/>
      </a:accent3>
      <a:accent4>
        <a:srgbClr val="862550"/>
      </a:accent4>
      <a:accent5>
        <a:srgbClr val="97999B"/>
      </a:accent5>
      <a:accent6>
        <a:srgbClr val="3EB1C8"/>
      </a:accent6>
      <a:hlink>
        <a:srgbClr val="CE0F69"/>
      </a:hlink>
      <a:folHlink>
        <a:srgbClr val="AE247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BFBD7C588026419D3C5C7FA5CACACC" ma:contentTypeVersion="18" ma:contentTypeDescription="Create a new document." ma:contentTypeScope="" ma:versionID="224437fb4a233038a3f3346a915d9edc">
  <xsd:schema xmlns:xsd="http://www.w3.org/2001/XMLSchema" xmlns:xs="http://www.w3.org/2001/XMLSchema" xmlns:p="http://schemas.microsoft.com/office/2006/metadata/properties" xmlns:ns2="f430cff2-731d-4fd0-81d8-5f01914ecb21" xmlns:ns3="cd23a66d-aee4-4017-ad75-400f08c71055" targetNamespace="http://schemas.microsoft.com/office/2006/metadata/properties" ma:root="true" ma:fieldsID="79809af02c035a269dac7bed28128451" ns2:_="" ns3:_="">
    <xsd:import namespace="f430cff2-731d-4fd0-81d8-5f01914ecb21"/>
    <xsd:import namespace="cd23a66d-aee4-4017-ad75-400f08c710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0cff2-731d-4fd0-81d8-5f01914ecb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183ff7b-4be9-47d7-850a-4430587fd2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3a66d-aee4-4017-ad75-400f08c7105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275c074-ab06-47eb-a0d6-454e2ebbafc5}" ma:internalName="TaxCatchAll" ma:showField="CatchAllData" ma:web="cd23a66d-aee4-4017-ad75-400f08c710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30cff2-731d-4fd0-81d8-5f01914ecb21">
      <Terms xmlns="http://schemas.microsoft.com/office/infopath/2007/PartnerControls"/>
    </lcf76f155ced4ddcb4097134ff3c332f>
    <TaxCatchAll xmlns="cd23a66d-aee4-4017-ad75-400f08c71055" xsi:nil="true"/>
    <SharedWithUsers xmlns="cd23a66d-aee4-4017-ad75-400f08c71055">
      <UserInfo>
        <DisplayName>Emma Reading</DisplayName>
        <AccountId>585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8A975D-AEA3-4FB5-A56F-4B68E4A50319}"/>
</file>

<file path=customXml/itemProps2.xml><?xml version="1.0" encoding="utf-8"?>
<ds:datastoreItem xmlns:ds="http://schemas.openxmlformats.org/officeDocument/2006/customXml" ds:itemID="{65C1C46E-44D1-4777-9487-78A014538576}">
  <ds:schemaRefs>
    <ds:schemaRef ds:uri="470bdccb-af35-494c-9d56-9fcd4738b423"/>
    <ds:schemaRef ds:uri="55246f90-be7e-43e1-886b-005fdf01f17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36B192-7A12-49A7-AE29-9B4A4636D0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1112</Words>
  <Application>Microsoft Office PowerPoint</Application>
  <PresentationFormat>Widescreen</PresentationFormat>
  <Paragraphs>136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Early Years Apprenticeships  Information webinar</vt:lpstr>
      <vt:lpstr>Welcome! </vt:lpstr>
      <vt:lpstr>What is an apprenticeship?</vt:lpstr>
      <vt:lpstr>What is an apprenticeship made up of? </vt:lpstr>
      <vt:lpstr>What are the benefits of our early years apprenticeships? </vt:lpstr>
      <vt:lpstr>Early years apprenticeships – progression route </vt:lpstr>
      <vt:lpstr>Our Delivery Plan</vt:lpstr>
      <vt:lpstr>EYP L2</vt:lpstr>
      <vt:lpstr>Early Years Educator L3</vt:lpstr>
      <vt:lpstr>Early Years Lead Practitioner Level 5 </vt:lpstr>
      <vt:lpstr>Employer requirements</vt:lpstr>
      <vt:lpstr>What is Off the Job Training?</vt:lpstr>
      <vt:lpstr>Funding 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sharonmayers@gmail.com</dc:creator>
  <cp:lastModifiedBy>Emma Reading</cp:lastModifiedBy>
  <cp:revision>4</cp:revision>
  <dcterms:created xsi:type="dcterms:W3CDTF">2021-03-17T14:12:44Z</dcterms:created>
  <dcterms:modified xsi:type="dcterms:W3CDTF">2025-03-20T12:42:29Z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0x010100A5BFBD7C588026419D3C5C7FA5CACACC</vt:lpwstr>
  </property>
  <property fmtid="{D5CDD505-2E9C-101B-9397-08002B2CF9AE}" pid="3" name="MediaServiceImageTags">
    <vt:lpwstr/>
  </property>
</Properties>
</file>